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6858000" cx="9144000"/>
  <p:notesSz cx="6858000" cy="9144000"/>
  <p:embeddedFontLst>
    <p:embeddedFont>
      <p:font typeface="Arial Narrow"/>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6" roundtripDataSignature="AMtx7mjxMdspSqYcBQdympUO0fxk1FrdN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BD2E0CD-8DD2-4538-8E3E-777F6D1231C6}">
  <a:tblStyle styleId="{DBD2E0CD-8DD2-4538-8E3E-777F6D1231C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F0EF7C3-AEA4-412C-AD73-296BD6742727}" styleName="Table_1">
    <a:wholeTbl>
      <a:tcTxStyle b="off" i="off">
        <a:font>
          <a:latin typeface="Calibri"/>
          <a:ea typeface="Calibri"/>
          <a:cs typeface="Calibri"/>
        </a:font>
        <a:schemeClr val="dk1"/>
      </a:tcTxStyle>
      <a:tcStyle>
        <a:tcBdr>
          <a:left>
            <a:ln cap="flat" cmpd="sng" w="12700">
              <a:solidFill>
                <a:schemeClr val="accent3"/>
              </a:solidFill>
              <a:prstDash val="solid"/>
              <a:round/>
              <a:headEnd len="sm" w="sm" type="none"/>
              <a:tailEnd len="sm" w="sm" type="none"/>
            </a:ln>
          </a:left>
          <a:right>
            <a:ln cap="flat" cmpd="sng" w="12700">
              <a:solidFill>
                <a:schemeClr val="accent3"/>
              </a:solidFill>
              <a:prstDash val="solid"/>
              <a:round/>
              <a:headEnd len="sm" w="sm" type="none"/>
              <a:tailEnd len="sm" w="sm" type="none"/>
            </a:ln>
          </a:right>
          <a:top>
            <a:ln cap="flat" cmpd="sng" w="12700">
              <a:solidFill>
                <a:schemeClr val="accent3"/>
              </a:solidFill>
              <a:prstDash val="solid"/>
              <a:round/>
              <a:headEnd len="sm" w="sm" type="none"/>
              <a:tailEnd len="sm" w="sm" type="none"/>
            </a:ln>
          </a:top>
          <a:bottom>
            <a:ln cap="flat" cmpd="sng" w="12700">
              <a:solidFill>
                <a:schemeClr val="accent3"/>
              </a:solidFill>
              <a:prstDash val="solid"/>
              <a:round/>
              <a:headEnd len="sm" w="sm" type="none"/>
              <a:tailEnd len="sm" w="sm" type="none"/>
            </a:ln>
          </a:bottom>
          <a:insideH>
            <a:ln cap="flat" cmpd="sng" w="12700">
              <a:solidFill>
                <a:schemeClr val="accent3"/>
              </a:solidFill>
              <a:prstDash val="solid"/>
              <a:round/>
              <a:headEnd len="sm" w="sm" type="none"/>
              <a:tailEnd len="sm" w="sm" type="none"/>
            </a:ln>
          </a:insideH>
          <a:insideV>
            <a:ln cap="flat" cmpd="sng" w="12700">
              <a:solidFill>
                <a:schemeClr val="accent3"/>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lastCol>
    <a:firstCol>
      <a:tcTxStyle b="on" i="off"/>
    </a:firstCol>
    <a:lastRow>
      <a:tcTxStyle b="on" i="off"/>
      <a:tcStyle>
        <a:tcBdr>
          <a:top>
            <a:ln cap="flat" cmpd="sng" w="25400">
              <a:solidFill>
                <a:schemeClr val="accent3"/>
              </a:solidFill>
              <a:prstDash val="solid"/>
              <a:round/>
              <a:headEnd len="sm" w="sm" type="none"/>
              <a:tailEnd len="sm" w="sm" type="none"/>
            </a:ln>
          </a:top>
        </a:tcBdr>
        <a:fill>
          <a:solidFill>
            <a:srgbClr val="EFF3E9"/>
          </a:solidFill>
        </a:fill>
      </a:tcStyle>
    </a:lastRow>
    <a:seCell>
      <a:tcTxStyle/>
    </a:seCell>
    <a:swCell>
      <a:tcTxStyle/>
    </a:swCell>
    <a:firstRow>
      <a:tcTxStyle b="on" i="off"/>
      <a:tcStyle>
        <a:fill>
          <a:solidFill>
            <a:srgbClr val="EFF3E9"/>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font" Target="fonts/ArialNarrow-italic.fntdata"/><Relationship Id="rId25" Type="http://schemas.openxmlformats.org/officeDocument/2006/relationships/slide" Target="slides/slide19.xml"/><Relationship Id="rId7" Type="http://schemas.openxmlformats.org/officeDocument/2006/relationships/slide" Target="slides/slide1.xml"/><Relationship Id="rId33" Type="http://schemas.openxmlformats.org/officeDocument/2006/relationships/font" Target="fonts/ArialNarrow-bold.fntdata"/><Relationship Id="rId12" Type="http://schemas.openxmlformats.org/officeDocument/2006/relationships/slide" Target="slides/slide6.xml"/><Relationship Id="rId17" Type="http://schemas.openxmlformats.org/officeDocument/2006/relationships/slide" Target="slides/slide11.xml"/><Relationship Id="rId38" Type="http://schemas.openxmlformats.org/officeDocument/2006/relationships/customXml" Target="../customXml/item2.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slide" Target="slides/slide23.xml"/><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font" Target="fonts/ArialNarrow-regular.fntdata"/><Relationship Id="rId37" Type="http://schemas.openxmlformats.org/officeDocument/2006/relationships/customXml" Target="../customXml/item1.xml"/><Relationship Id="rId23" Type="http://schemas.openxmlformats.org/officeDocument/2006/relationships/slide" Target="slides/slide17.xml"/><Relationship Id="rId28" Type="http://schemas.openxmlformats.org/officeDocument/2006/relationships/slide" Target="slides/slide22.xml"/><Relationship Id="rId5" Type="http://schemas.openxmlformats.org/officeDocument/2006/relationships/slideMaster" Target="slideMasters/slideMaster1.xml"/><Relationship Id="rId15" Type="http://schemas.openxmlformats.org/officeDocument/2006/relationships/slide" Target="slides/slide9.xml"/><Relationship Id="rId36" Type="http://customschemas.google.com/relationships/presentationmetadata" Target="metadata"/><Relationship Id="rId31" Type="http://schemas.openxmlformats.org/officeDocument/2006/relationships/slide" Target="slides/slide25.xml"/><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ArialNarrow-boldItalic.fntdata"/><Relationship Id="rId14" Type="http://schemas.openxmlformats.org/officeDocument/2006/relationships/slide" Target="slides/slide8.xml"/><Relationship Id="rId8" Type="http://schemas.openxmlformats.org/officeDocument/2006/relationships/slide" Target="slides/slide2.xml"/><Relationship Id="rId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 name="Shape 33"/>
        <p:cNvGrpSpPr/>
        <p:nvPr/>
      </p:nvGrpSpPr>
      <p:grpSpPr>
        <a:xfrm>
          <a:off x="0" y="0"/>
          <a:ext cx="0" cy="0"/>
          <a:chOff x="0" y="0"/>
          <a:chExt cx="0" cy="0"/>
        </a:xfrm>
      </p:grpSpPr>
      <p:sp>
        <p:nvSpPr>
          <p:cNvPr id="34" name="Google Shape;34;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 name="Google Shape;3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 name="Google Shape;36;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 name="Google Shape;28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9" name="Google Shape;31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4" name="Google Shape;394;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 name="Shape 39"/>
        <p:cNvGrpSpPr/>
        <p:nvPr/>
      </p:nvGrpSpPr>
      <p:grpSpPr>
        <a:xfrm>
          <a:off x="0" y="0"/>
          <a:ext cx="0" cy="0"/>
          <a:chOff x="0" y="0"/>
          <a:chExt cx="0" cy="0"/>
        </a:xfrm>
      </p:grpSpPr>
      <p:sp>
        <p:nvSpPr>
          <p:cNvPr id="40" name="Google Shape;4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 name="Google Shape;4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6" name="Google Shape;42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1" name="Google Shape;451;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1" name="Google Shape;471;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6" name="Google Shape;496;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1" name="Google Shape;511;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 name="Google Shape;50;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20.png"/><Relationship Id="rId4" Type="http://schemas.openxmlformats.org/officeDocument/2006/relationships/image" Target="../media/image2.png"/><Relationship Id="rId11" Type="http://schemas.openxmlformats.org/officeDocument/2006/relationships/image" Target="../media/image11.png"/><Relationship Id="rId10" Type="http://schemas.openxmlformats.org/officeDocument/2006/relationships/image" Target="../media/image3.png"/><Relationship Id="rId9"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5.png"/><Relationship Id="rId7" Type="http://schemas.openxmlformats.org/officeDocument/2006/relationships/image" Target="../media/image4.png"/><Relationship Id="rId8"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7"/>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7"/>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7"/>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7"/>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pic>
        <p:nvPicPr>
          <p:cNvPr id="21" name="Google Shape;21;p27"/>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2" name="Google Shape;22;p27"/>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3" name="Google Shape;23;p27"/>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4" name="Google Shape;24;p27"/>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5" name="Google Shape;25;p27"/>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6" name="Google Shape;26;p27"/>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sp>
        <p:nvSpPr>
          <p:cNvPr id="27" name="Google Shape;27;p27"/>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8" name="Google Shape;28;p27"/>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7"/>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30" name="Shape 30"/>
        <p:cNvGrpSpPr/>
        <p:nvPr/>
      </p:nvGrpSpPr>
      <p:grpSpPr>
        <a:xfrm>
          <a:off x="0" y="0"/>
          <a:ext cx="0" cy="0"/>
          <a:chOff x="0" y="0"/>
          <a:chExt cx="0" cy="0"/>
        </a:xfrm>
      </p:grpSpPr>
      <p:sp>
        <p:nvSpPr>
          <p:cNvPr id="31" name="Google Shape;31;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3200"/>
              <a:buFont typeface="Calibri"/>
              <a:buNone/>
              <a:defRPr b="1" sz="32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6.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6"/>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chemeClr val="dk1"/>
              </a:buClr>
              <a:buSzPts val="2000"/>
              <a:buFont typeface="Calibri"/>
              <a:buNone/>
              <a:defRPr b="0"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6"/>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6"/>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TRAINING  MODULE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THE ASSESSMENT CRITERIA OF SNTOOL – NEIGHBOURHOOD SCALE</a:t>
            </a:r>
            <a:endParaRPr sz="1800">
              <a:solidFill>
                <a:schemeClr val="dk1"/>
              </a:solidFill>
              <a:latin typeface="Calibri"/>
              <a:ea typeface="Calibri"/>
              <a:cs typeface="Calibri"/>
              <a:sym typeface="Calibri"/>
            </a:endParaRPr>
          </a:p>
        </p:txBody>
      </p:sp>
      <p:pic>
        <p:nvPicPr>
          <p:cNvPr id="13" name="Google Shape;13;p26"/>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6"/>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sp>
        <p:nvSpPr>
          <p:cNvPr id="15" name="Google Shape;15;p2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1"/>
                </a:solidFill>
                <a:latin typeface="Calibri"/>
                <a:ea typeface="Calibri"/>
                <a:cs typeface="Calibri"/>
                <a:sym typeface="Calibri"/>
              </a:defRPr>
            </a:lvl1pPr>
            <a:lvl2pPr indent="0" lvl="1" marL="0" marR="0" rtl="0" algn="r">
              <a:spcBef>
                <a:spcPts val="0"/>
              </a:spcBef>
              <a:buNone/>
              <a:defRPr b="0" sz="1200" u="none">
                <a:solidFill>
                  <a:schemeClr val="lt1"/>
                </a:solidFill>
                <a:latin typeface="Calibri"/>
                <a:ea typeface="Calibri"/>
                <a:cs typeface="Calibri"/>
                <a:sym typeface="Calibri"/>
              </a:defRPr>
            </a:lvl2pPr>
            <a:lvl3pPr indent="0" lvl="2" marL="0" marR="0" rtl="0" algn="r">
              <a:spcBef>
                <a:spcPts val="0"/>
              </a:spcBef>
              <a:buNone/>
              <a:defRPr b="0" sz="1200" u="none">
                <a:solidFill>
                  <a:schemeClr val="lt1"/>
                </a:solidFill>
                <a:latin typeface="Calibri"/>
                <a:ea typeface="Calibri"/>
                <a:cs typeface="Calibri"/>
                <a:sym typeface="Calibri"/>
              </a:defRPr>
            </a:lvl3pPr>
            <a:lvl4pPr indent="0" lvl="3" marL="0" marR="0" rtl="0" algn="r">
              <a:spcBef>
                <a:spcPts val="0"/>
              </a:spcBef>
              <a:buNone/>
              <a:defRPr b="0" sz="1200" u="none">
                <a:solidFill>
                  <a:schemeClr val="lt1"/>
                </a:solidFill>
                <a:latin typeface="Calibri"/>
                <a:ea typeface="Calibri"/>
                <a:cs typeface="Calibri"/>
                <a:sym typeface="Calibri"/>
              </a:defRPr>
            </a:lvl4pPr>
            <a:lvl5pPr indent="0" lvl="4" marL="0" marR="0" rtl="0" algn="r">
              <a:spcBef>
                <a:spcPts val="0"/>
              </a:spcBef>
              <a:buNone/>
              <a:defRPr b="0" sz="1200" u="none">
                <a:solidFill>
                  <a:schemeClr val="lt1"/>
                </a:solidFill>
                <a:latin typeface="Calibri"/>
                <a:ea typeface="Calibri"/>
                <a:cs typeface="Calibri"/>
                <a:sym typeface="Calibri"/>
              </a:defRPr>
            </a:lvl5pPr>
            <a:lvl6pPr indent="0" lvl="5" marL="0" marR="0" rtl="0" algn="r">
              <a:spcBef>
                <a:spcPts val="0"/>
              </a:spcBef>
              <a:buNone/>
              <a:defRPr b="0" sz="1200" u="none">
                <a:solidFill>
                  <a:schemeClr val="lt1"/>
                </a:solidFill>
                <a:latin typeface="Calibri"/>
                <a:ea typeface="Calibri"/>
                <a:cs typeface="Calibri"/>
                <a:sym typeface="Calibri"/>
              </a:defRPr>
            </a:lvl6pPr>
            <a:lvl7pPr indent="0" lvl="6" marL="0" marR="0" rtl="0" algn="r">
              <a:spcBef>
                <a:spcPts val="0"/>
              </a:spcBef>
              <a:buNone/>
              <a:defRPr b="0" sz="1200" u="none">
                <a:solidFill>
                  <a:schemeClr val="lt1"/>
                </a:solidFill>
                <a:latin typeface="Calibri"/>
                <a:ea typeface="Calibri"/>
                <a:cs typeface="Calibri"/>
                <a:sym typeface="Calibri"/>
              </a:defRPr>
            </a:lvl7pPr>
            <a:lvl8pPr indent="0" lvl="7" marL="0" marR="0" rtl="0" algn="r">
              <a:spcBef>
                <a:spcPts val="0"/>
              </a:spcBef>
              <a:buNone/>
              <a:defRPr b="0" sz="1200" u="none">
                <a:solidFill>
                  <a:schemeClr val="lt1"/>
                </a:solidFill>
                <a:latin typeface="Calibri"/>
                <a:ea typeface="Calibri"/>
                <a:cs typeface="Calibri"/>
                <a:sym typeface="Calibri"/>
              </a:defRPr>
            </a:lvl8pPr>
            <a:lvl9pPr indent="0" lvl="8" marL="0" marR="0" rtl="0" algn="r">
              <a:spcBef>
                <a:spcPts val="0"/>
              </a:spcBef>
              <a:buNone/>
              <a:defRPr b="0" sz="1200" u="none">
                <a:solidFill>
                  <a:schemeClr val="lt1"/>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1.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8.png"/><Relationship Id="rId4" Type="http://schemas.openxmlformats.org/officeDocument/2006/relationships/image" Target="../media/image39.png"/><Relationship Id="rId5"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1" Type="http://schemas.openxmlformats.org/officeDocument/2006/relationships/image" Target="../media/image22.png"/><Relationship Id="rId10" Type="http://schemas.openxmlformats.org/officeDocument/2006/relationships/image" Target="../media/image33.png"/><Relationship Id="rId13" Type="http://schemas.openxmlformats.org/officeDocument/2006/relationships/image" Target="../media/image29.png"/><Relationship Id="rId12"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6.png"/><Relationship Id="rId4" Type="http://schemas.openxmlformats.org/officeDocument/2006/relationships/image" Target="../media/image14.png"/><Relationship Id="rId9" Type="http://schemas.openxmlformats.org/officeDocument/2006/relationships/image" Target="../media/image17.png"/><Relationship Id="rId15" Type="http://schemas.openxmlformats.org/officeDocument/2006/relationships/image" Target="../media/image34.png"/><Relationship Id="rId14" Type="http://schemas.openxmlformats.org/officeDocument/2006/relationships/image" Target="../media/image24.png"/><Relationship Id="rId17" Type="http://schemas.openxmlformats.org/officeDocument/2006/relationships/image" Target="../media/image32.png"/><Relationship Id="rId16" Type="http://schemas.openxmlformats.org/officeDocument/2006/relationships/image" Target="../media/image41.png"/><Relationship Id="rId5" Type="http://schemas.openxmlformats.org/officeDocument/2006/relationships/image" Target="../media/image30.png"/><Relationship Id="rId19" Type="http://schemas.openxmlformats.org/officeDocument/2006/relationships/image" Target="../media/image38.png"/><Relationship Id="rId6" Type="http://schemas.openxmlformats.org/officeDocument/2006/relationships/image" Target="../media/image40.png"/><Relationship Id="rId18" Type="http://schemas.openxmlformats.org/officeDocument/2006/relationships/image" Target="../media/image37.png"/><Relationship Id="rId7" Type="http://schemas.openxmlformats.org/officeDocument/2006/relationships/image" Target="../media/image28.png"/><Relationship Id="rId8"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 name="Shape 37"/>
        <p:cNvGrpSpPr/>
        <p:nvPr/>
      </p:nvGrpSpPr>
      <p:grpSpPr>
        <a:xfrm>
          <a:off x="0" y="0"/>
          <a:ext cx="0" cy="0"/>
          <a:chOff x="0" y="0"/>
          <a:chExt cx="0" cy="0"/>
        </a:xfrm>
      </p:grpSpPr>
      <p:sp>
        <p:nvSpPr>
          <p:cNvPr id="38" name="Google Shape;38;p1"/>
          <p:cNvSpPr txBox="1"/>
          <p:nvPr/>
        </p:nvSpPr>
        <p:spPr>
          <a:xfrm>
            <a:off x="230517" y="3275195"/>
            <a:ext cx="4636758"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lang="en-US" sz="3600">
                <a:solidFill>
                  <a:srgbClr val="0070C0"/>
                </a:solidFill>
                <a:latin typeface="Calibri"/>
                <a:ea typeface="Calibri"/>
                <a:cs typeface="Calibri"/>
                <a:sym typeface="Calibri"/>
              </a:rPr>
              <a:t>Module de Formation 4</a:t>
            </a:r>
            <a:endParaRPr sz="3600">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Calcul des critères de l'évaluation SNTool  Echelle du quartier</a:t>
            </a:r>
            <a:endParaRPr sz="32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0"/>
          <p:cNvSpPr/>
          <p:nvPr/>
        </p:nvSpPr>
        <p:spPr>
          <a:xfrm>
            <a:off x="5686426" y="4628301"/>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09" name="Google Shape;209;p10"/>
          <p:cNvSpPr/>
          <p:nvPr/>
        </p:nvSpPr>
        <p:spPr>
          <a:xfrm>
            <a:off x="2960159" y="3239768"/>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10" name="Google Shape;210;p10"/>
          <p:cNvSpPr/>
          <p:nvPr/>
        </p:nvSpPr>
        <p:spPr>
          <a:xfrm>
            <a:off x="216959" y="1885101"/>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11" name="Google Shape;211;p1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212" name="Google Shape;212;p1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3" name="Google Shape;213;p10"/>
          <p:cNvSpPr/>
          <p:nvPr/>
        </p:nvSpPr>
        <p:spPr>
          <a:xfrm>
            <a:off x="113751" y="694673"/>
            <a:ext cx="7227171"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 Normalisation ou Attribution de Score</a:t>
            </a:r>
            <a:endParaRPr b="1" sz="2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800">
              <a:solidFill>
                <a:schemeClr val="dk1"/>
              </a:solidFill>
              <a:latin typeface="Calibri"/>
              <a:ea typeface="Calibri"/>
              <a:cs typeface="Calibri"/>
              <a:sym typeface="Calibri"/>
            </a:endParaRPr>
          </a:p>
        </p:txBody>
      </p:sp>
      <p:sp>
        <p:nvSpPr>
          <p:cNvPr id="214" name="Google Shape;214;p10"/>
          <p:cNvSpPr txBox="1"/>
          <p:nvPr/>
        </p:nvSpPr>
        <p:spPr>
          <a:xfrm>
            <a:off x="250825" y="1280070"/>
            <a:ext cx="8605837"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chemeClr val="dk1"/>
                </a:solidFill>
                <a:latin typeface="Calibri"/>
                <a:ea typeface="Calibri"/>
                <a:cs typeface="Calibri"/>
                <a:sym typeface="Calibri"/>
              </a:rPr>
              <a:t>3 Principaux types de Critères / Indicateurs</a:t>
            </a:r>
            <a:endParaRPr sz="2400">
              <a:solidFill>
                <a:schemeClr val="dk1"/>
              </a:solidFill>
              <a:latin typeface="Calibri"/>
              <a:ea typeface="Calibri"/>
              <a:cs typeface="Calibri"/>
              <a:sym typeface="Calibri"/>
            </a:endParaRPr>
          </a:p>
        </p:txBody>
      </p:sp>
      <p:sp>
        <p:nvSpPr>
          <p:cNvPr id="215" name="Google Shape;215;p10"/>
          <p:cNvSpPr/>
          <p:nvPr/>
        </p:nvSpPr>
        <p:spPr>
          <a:xfrm>
            <a:off x="6391275" y="1680180"/>
            <a:ext cx="714375" cy="2746815"/>
          </a:xfrm>
          <a:prstGeom prst="rightBrace">
            <a:avLst>
              <a:gd fmla="val 8333" name="adj1"/>
              <a:gd fmla="val 50000" name="adj2"/>
            </a:avLst>
          </a:prstGeom>
          <a:noFill/>
          <a:ln cap="flat" cmpd="sng" w="25400">
            <a:solidFill>
              <a:schemeClr val="accent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16" name="Google Shape;216;p10"/>
          <p:cNvSpPr/>
          <p:nvPr/>
        </p:nvSpPr>
        <p:spPr>
          <a:xfrm>
            <a:off x="7231341" y="2868921"/>
            <a:ext cx="135402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Quantitatif</a:t>
            </a:r>
            <a:endParaRPr sz="2000">
              <a:solidFill>
                <a:schemeClr val="dk1"/>
              </a:solidFill>
              <a:latin typeface="Calibri"/>
              <a:ea typeface="Calibri"/>
              <a:cs typeface="Calibri"/>
              <a:sym typeface="Calibri"/>
            </a:endParaRPr>
          </a:p>
        </p:txBody>
      </p:sp>
      <p:sp>
        <p:nvSpPr>
          <p:cNvPr id="217" name="Google Shape;217;p10"/>
          <p:cNvSpPr/>
          <p:nvPr/>
        </p:nvSpPr>
        <p:spPr>
          <a:xfrm>
            <a:off x="474453" y="1986006"/>
            <a:ext cx="2691441" cy="1015663"/>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HIB – Plus c’est élevé </a:t>
            </a:r>
            <a:endParaRPr/>
          </a:p>
          <a:p>
            <a:pPr indent="0" lvl="0" marL="0" marR="0" rtl="0" algn="ctr">
              <a:spcBef>
                <a:spcPts val="0"/>
              </a:spcBef>
              <a:spcAft>
                <a:spcPts val="0"/>
              </a:spcAft>
              <a:buNone/>
            </a:pPr>
            <a:r>
              <a:rPr b="1" lang="en-US" sz="1600">
                <a:solidFill>
                  <a:schemeClr val="dk1"/>
                </a:solidFill>
                <a:latin typeface="Calibri"/>
                <a:ea typeface="Calibri"/>
                <a:cs typeface="Calibri"/>
                <a:sym typeface="Calibri"/>
              </a:rPr>
              <a:t>mieux c’est</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Plus élevé est l’indicateur, meilleur est le niveau de performance</a:t>
            </a:r>
            <a:endParaRPr sz="1400">
              <a:solidFill>
                <a:schemeClr val="dk1"/>
              </a:solidFill>
              <a:latin typeface="Calibri"/>
              <a:ea typeface="Calibri"/>
              <a:cs typeface="Calibri"/>
              <a:sym typeface="Calibri"/>
            </a:endParaRPr>
          </a:p>
        </p:txBody>
      </p:sp>
      <p:sp>
        <p:nvSpPr>
          <p:cNvPr id="218" name="Google Shape;218;p10"/>
          <p:cNvSpPr/>
          <p:nvPr/>
        </p:nvSpPr>
        <p:spPr>
          <a:xfrm>
            <a:off x="3226279" y="3357605"/>
            <a:ext cx="2674189" cy="1015663"/>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LIB – Plus C’est bas</a:t>
            </a:r>
            <a:endParaRPr/>
          </a:p>
          <a:p>
            <a:pPr indent="0" lvl="0" marL="0" marR="0" rtl="0" algn="ctr">
              <a:spcBef>
                <a:spcPts val="0"/>
              </a:spcBef>
              <a:spcAft>
                <a:spcPts val="0"/>
              </a:spcAft>
              <a:buNone/>
            </a:pPr>
            <a:r>
              <a:rPr b="1" lang="en-US" sz="1600">
                <a:solidFill>
                  <a:schemeClr val="dk1"/>
                </a:solidFill>
                <a:latin typeface="Calibri"/>
                <a:ea typeface="Calibri"/>
                <a:cs typeface="Calibri"/>
                <a:sym typeface="Calibri"/>
              </a:rPr>
              <a:t> mieux c’est</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Plus bas est l’indicateur, meilleur est le niveau de performance</a:t>
            </a:r>
            <a:endParaRPr sz="1400">
              <a:solidFill>
                <a:schemeClr val="dk1"/>
              </a:solidFill>
              <a:latin typeface="Calibri"/>
              <a:ea typeface="Calibri"/>
              <a:cs typeface="Calibri"/>
              <a:sym typeface="Calibri"/>
            </a:endParaRPr>
          </a:p>
        </p:txBody>
      </p:sp>
      <p:sp>
        <p:nvSpPr>
          <p:cNvPr id="219" name="Google Shape;219;p10"/>
          <p:cNvSpPr/>
          <p:nvPr/>
        </p:nvSpPr>
        <p:spPr>
          <a:xfrm>
            <a:off x="5935980" y="4823460"/>
            <a:ext cx="2727960" cy="8119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Qualitatif</a:t>
            </a:r>
            <a:endParaRPr/>
          </a:p>
          <a:p>
            <a:pPr indent="0" lvl="0" marL="0" marR="0" rtl="0" algn="ctr">
              <a:spcBef>
                <a:spcPts val="0"/>
              </a:spcBef>
              <a:spcAft>
                <a:spcPts val="0"/>
              </a:spcAft>
              <a:buNone/>
            </a:pPr>
            <a:r>
              <a:rPr lang="en-US" sz="1100">
                <a:solidFill>
                  <a:schemeClr val="dk1"/>
                </a:solidFill>
                <a:latin typeface="Calibri"/>
                <a:ea typeface="Calibri"/>
                <a:cs typeface="Calibri"/>
                <a:sym typeface="Calibri"/>
              </a:rPr>
              <a:t>Valeurs discrètes, chacune d'elles est équivalente à un scénario de référence défini par l'indicateur correspondant</a:t>
            </a:r>
            <a:endParaRPr sz="1100">
              <a:solidFill>
                <a:schemeClr val="dk1"/>
              </a:solidFill>
              <a:latin typeface="Calibri"/>
              <a:ea typeface="Calibri"/>
              <a:cs typeface="Calibri"/>
              <a:sym typeface="Calibri"/>
            </a:endParaRPr>
          </a:p>
        </p:txBody>
      </p:sp>
      <p:sp>
        <p:nvSpPr>
          <p:cNvPr id="220" name="Google Shape;220;p10"/>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221" name="Google Shape;221;p10"/>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227" name="Google Shape;227;p1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228" name="Google Shape;228;p11"/>
          <p:cNvPicPr preferRelativeResize="0"/>
          <p:nvPr/>
        </p:nvPicPr>
        <p:blipFill rotWithShape="1">
          <a:blip r:embed="rId3">
            <a:alphaModFix/>
          </a:blip>
          <a:srcRect b="0" l="0" r="0" t="4580"/>
          <a:stretch/>
        </p:blipFill>
        <p:spPr>
          <a:xfrm>
            <a:off x="3089559" y="1710871"/>
            <a:ext cx="5800969" cy="4430980"/>
          </a:xfrm>
          <a:prstGeom prst="rect">
            <a:avLst/>
          </a:prstGeom>
          <a:noFill/>
          <a:ln>
            <a:noFill/>
          </a:ln>
        </p:spPr>
      </p:pic>
      <p:sp>
        <p:nvSpPr>
          <p:cNvPr id="229" name="Google Shape;229;p11"/>
          <p:cNvSpPr txBox="1"/>
          <p:nvPr/>
        </p:nvSpPr>
        <p:spPr>
          <a:xfrm>
            <a:off x="155768" y="4785476"/>
            <a:ext cx="3274486"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1800">
                <a:solidFill>
                  <a:schemeClr val="dk1"/>
                </a:solidFill>
                <a:latin typeface="Calibri"/>
                <a:ea typeface="Calibri"/>
                <a:cs typeface="Calibri"/>
                <a:sym typeface="Calibri"/>
              </a:rPr>
              <a:t>Exemple</a:t>
            </a:r>
            <a:r>
              <a:rPr i="1" lang="en-US" sz="1800">
                <a:solidFill>
                  <a:schemeClr val="dk1"/>
                </a:solidFill>
                <a:latin typeface="Calibri"/>
                <a:ea typeface="Calibri"/>
                <a:cs typeface="Calibri"/>
                <a:sym typeface="Calibri"/>
              </a:rPr>
              <a:t>:</a:t>
            </a:r>
            <a:endParaRPr i="1"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400">
                <a:solidFill>
                  <a:schemeClr val="dk1"/>
                </a:solidFill>
                <a:latin typeface="Calibri"/>
                <a:ea typeface="Calibri"/>
                <a:cs typeface="Calibri"/>
                <a:sym typeface="Calibri"/>
              </a:rPr>
              <a:t>Part des énergies renouvelables</a:t>
            </a:r>
            <a:r>
              <a:rPr i="1" lang="en-US" sz="1400">
                <a:solidFill>
                  <a:schemeClr val="dk1"/>
                </a:solidFill>
                <a:latin typeface="Calibri"/>
                <a:ea typeface="Calibri"/>
                <a:cs typeface="Calibri"/>
                <a:sym typeface="Calibri"/>
              </a:rPr>
              <a:t>(%)</a:t>
            </a:r>
            <a:endParaRPr i="1" sz="1400">
              <a:solidFill>
                <a:schemeClr val="dk1"/>
              </a:solidFill>
              <a:latin typeface="Calibri"/>
              <a:ea typeface="Calibri"/>
              <a:cs typeface="Calibri"/>
              <a:sym typeface="Calibri"/>
            </a:endParaRPr>
          </a:p>
          <a:p>
            <a:pPr indent="0" lvl="0" marL="0" marR="0" rtl="0" algn="l">
              <a:spcBef>
                <a:spcPts val="0"/>
              </a:spcBef>
              <a:spcAft>
                <a:spcPts val="0"/>
              </a:spcAft>
              <a:buNone/>
            </a:pPr>
            <a:r>
              <a:rPr lang="en-US" sz="1400">
                <a:solidFill>
                  <a:schemeClr val="dk1"/>
                </a:solidFill>
                <a:latin typeface="Calibri"/>
                <a:ea typeface="Calibri"/>
                <a:cs typeface="Calibri"/>
                <a:sym typeface="Calibri"/>
              </a:rPr>
              <a:t>Longueur des pistes cyclables</a:t>
            </a:r>
            <a:r>
              <a:rPr i="1" lang="en-US" sz="1400">
                <a:solidFill>
                  <a:schemeClr val="dk1"/>
                </a:solidFill>
                <a:latin typeface="Calibri"/>
                <a:ea typeface="Calibri"/>
                <a:cs typeface="Calibri"/>
                <a:sym typeface="Calibri"/>
              </a:rPr>
              <a:t>(m/habitant)</a:t>
            </a:r>
            <a:endParaRPr/>
          </a:p>
        </p:txBody>
      </p:sp>
      <p:sp>
        <p:nvSpPr>
          <p:cNvPr id="230" name="Google Shape;230;p11"/>
          <p:cNvSpPr/>
          <p:nvPr/>
        </p:nvSpPr>
        <p:spPr>
          <a:xfrm>
            <a:off x="200015" y="711926"/>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231" name="Google Shape;231;p11"/>
          <p:cNvSpPr txBox="1"/>
          <p:nvPr/>
        </p:nvSpPr>
        <p:spPr>
          <a:xfrm>
            <a:off x="224286" y="1192247"/>
            <a:ext cx="6329383"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HIB – Plus c’est élevé, mieux c’est</a:t>
            </a:r>
            <a:endParaRPr/>
          </a:p>
        </p:txBody>
      </p:sp>
      <p:sp>
        <p:nvSpPr>
          <p:cNvPr id="232" name="Google Shape;232;p11"/>
          <p:cNvSpPr txBox="1"/>
          <p:nvPr/>
        </p:nvSpPr>
        <p:spPr>
          <a:xfrm>
            <a:off x="422485" y="3425609"/>
            <a:ext cx="2682221"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Fonctions croissantes</a:t>
            </a:r>
            <a:endParaRPr sz="1400">
              <a:solidFill>
                <a:schemeClr val="dk1"/>
              </a:solidFill>
              <a:latin typeface="Calibri"/>
              <a:ea typeface="Calibri"/>
              <a:cs typeface="Calibri"/>
              <a:sym typeface="Calibri"/>
            </a:endParaRPr>
          </a:p>
        </p:txBody>
      </p:sp>
      <p:sp>
        <p:nvSpPr>
          <p:cNvPr id="233" name="Google Shape;233;p11"/>
          <p:cNvSpPr txBox="1"/>
          <p:nvPr/>
        </p:nvSpPr>
        <p:spPr>
          <a:xfrm rot="-5400000">
            <a:off x="2386792" y="3790065"/>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Score Normalisé</a:t>
            </a:r>
            <a:endParaRPr sz="1000">
              <a:solidFill>
                <a:schemeClr val="dk1"/>
              </a:solidFill>
              <a:latin typeface="Arial"/>
              <a:ea typeface="Arial"/>
              <a:cs typeface="Arial"/>
              <a:sym typeface="Arial"/>
            </a:endParaRPr>
          </a:p>
        </p:txBody>
      </p:sp>
      <p:sp>
        <p:nvSpPr>
          <p:cNvPr id="234" name="Google Shape;234;p11"/>
          <p:cNvSpPr txBox="1"/>
          <p:nvPr/>
        </p:nvSpPr>
        <p:spPr>
          <a:xfrm>
            <a:off x="5249863" y="5994474"/>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Valeur de l’Indicateur</a:t>
            </a:r>
            <a:endParaRPr sz="1000">
              <a:solidFill>
                <a:schemeClr val="dk1"/>
              </a:solidFill>
              <a:latin typeface="Arial"/>
              <a:ea typeface="Arial"/>
              <a:cs typeface="Arial"/>
              <a:sym typeface="Arial"/>
            </a:endParaRPr>
          </a:p>
        </p:txBody>
      </p:sp>
      <p:sp>
        <p:nvSpPr>
          <p:cNvPr id="235" name="Google Shape;235;p11"/>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236" name="Google Shape;236;p11"/>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242" name="Google Shape;242;p1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43" name="Google Shape;243;p12"/>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244" name="Google Shape;244;p12"/>
          <p:cNvSpPr txBox="1"/>
          <p:nvPr/>
        </p:nvSpPr>
        <p:spPr>
          <a:xfrm>
            <a:off x="223816" y="1142087"/>
            <a:ext cx="72522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HIB – Plus c’est élevé, mieux c’est</a:t>
            </a:r>
            <a:endParaRPr/>
          </a:p>
        </p:txBody>
      </p:sp>
      <p:sp>
        <p:nvSpPr>
          <p:cNvPr id="245" name="Google Shape;245;p12"/>
          <p:cNvSpPr/>
          <p:nvPr/>
        </p:nvSpPr>
        <p:spPr>
          <a:xfrm>
            <a:off x="287304" y="2106036"/>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246" name="Google Shape;246;p12"/>
          <p:cNvSpPr txBox="1"/>
          <p:nvPr/>
        </p:nvSpPr>
        <p:spPr>
          <a:xfrm>
            <a:off x="660367" y="2020311"/>
            <a:ext cx="2362269"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rgbClr val="000000"/>
                </a:solidFill>
                <a:latin typeface="Calibri"/>
                <a:ea typeface="Calibri"/>
                <a:cs typeface="Calibri"/>
                <a:sym typeface="Calibri"/>
              </a:rPr>
              <a:t>Repère*(</a:t>
            </a:r>
            <a:r>
              <a:rPr lang="en-US" sz="1800">
                <a:solidFill>
                  <a:schemeClr val="dk1"/>
                </a:solidFill>
                <a:latin typeface="Calibri"/>
                <a:ea typeface="Calibri"/>
                <a:cs typeface="Calibri"/>
                <a:sym typeface="Calibri"/>
              </a:rPr>
              <a:t>performances minimales acceptables et meilleures pratiques</a:t>
            </a:r>
            <a:r>
              <a:rPr b="0" i="0" lang="en-US" sz="1800" u="none" cap="none" strike="noStrike">
                <a:solidFill>
                  <a:srgbClr val="000000"/>
                </a:solidFill>
                <a:latin typeface="Calibri"/>
                <a:ea typeface="Calibri"/>
                <a:cs typeface="Calibri"/>
                <a:sym typeface="Calibri"/>
              </a:rPr>
              <a:t>)</a:t>
            </a:r>
            <a:endParaRPr b="0" i="0" sz="1800" u="none" cap="none" strike="noStrike">
              <a:solidFill>
                <a:srgbClr val="000000"/>
              </a:solidFill>
              <a:latin typeface="Calibri"/>
              <a:ea typeface="Calibri"/>
              <a:cs typeface="Calibri"/>
              <a:sym typeface="Calibri"/>
            </a:endParaRPr>
          </a:p>
        </p:txBody>
      </p:sp>
      <p:grpSp>
        <p:nvGrpSpPr>
          <p:cNvPr id="247" name="Google Shape;247;p12"/>
          <p:cNvGrpSpPr/>
          <p:nvPr/>
        </p:nvGrpSpPr>
        <p:grpSpPr>
          <a:xfrm>
            <a:off x="2884556" y="1543051"/>
            <a:ext cx="6068944" cy="4705350"/>
            <a:chOff x="1377156" y="706927"/>
            <a:chExt cx="6389687" cy="4925792"/>
          </a:xfrm>
        </p:grpSpPr>
        <p:pic>
          <p:nvPicPr>
            <p:cNvPr id="248" name="Google Shape;248;p12"/>
            <p:cNvPicPr preferRelativeResize="0"/>
            <p:nvPr/>
          </p:nvPicPr>
          <p:blipFill rotWithShape="1">
            <a:blip r:embed="rId3">
              <a:alphaModFix/>
            </a:blip>
            <a:srcRect b="0" l="0" r="0" t="3698"/>
            <a:stretch/>
          </p:blipFill>
          <p:spPr>
            <a:xfrm>
              <a:off x="1377156" y="706927"/>
              <a:ext cx="6389687" cy="4925792"/>
            </a:xfrm>
            <a:prstGeom prst="rect">
              <a:avLst/>
            </a:prstGeom>
            <a:noFill/>
            <a:ln>
              <a:noFill/>
            </a:ln>
          </p:spPr>
        </p:pic>
        <p:cxnSp>
          <p:nvCxnSpPr>
            <p:cNvPr id="249" name="Google Shape;249;p12"/>
            <p:cNvCxnSpPr/>
            <p:nvPr/>
          </p:nvCxnSpPr>
          <p:spPr>
            <a:xfrm rot="10800000">
              <a:off x="4439443" y="3403870"/>
              <a:ext cx="0" cy="1978025"/>
            </a:xfrm>
            <a:prstGeom prst="straightConnector1">
              <a:avLst/>
            </a:prstGeom>
            <a:noFill/>
            <a:ln cap="flat" cmpd="sng" w="28575">
              <a:solidFill>
                <a:srgbClr val="00B050"/>
              </a:solidFill>
              <a:prstDash val="dash"/>
              <a:round/>
              <a:headEnd len="sm" w="sm" type="none"/>
              <a:tailEnd len="sm" w="sm" type="none"/>
            </a:ln>
          </p:spPr>
        </p:cxnSp>
        <p:cxnSp>
          <p:nvCxnSpPr>
            <p:cNvPr id="250" name="Google Shape;250;p12"/>
            <p:cNvCxnSpPr/>
            <p:nvPr/>
          </p:nvCxnSpPr>
          <p:spPr>
            <a:xfrm rot="10800000">
              <a:off x="1788318" y="3418157"/>
              <a:ext cx="2611438" cy="0"/>
            </a:xfrm>
            <a:prstGeom prst="straightConnector1">
              <a:avLst/>
            </a:prstGeom>
            <a:noFill/>
            <a:ln cap="flat" cmpd="sng" w="28575">
              <a:solidFill>
                <a:srgbClr val="00B050"/>
              </a:solidFill>
              <a:prstDash val="dash"/>
              <a:round/>
              <a:headEnd len="sm" w="sm" type="none"/>
              <a:tailEnd len="sm" w="sm" type="none"/>
            </a:ln>
          </p:spPr>
        </p:cxnSp>
        <p:sp>
          <p:nvSpPr>
            <p:cNvPr id="251" name="Google Shape;251;p12"/>
            <p:cNvSpPr/>
            <p:nvPr/>
          </p:nvSpPr>
          <p:spPr>
            <a:xfrm>
              <a:off x="3423443" y="4273820"/>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252" name="Google Shape;252;p12"/>
            <p:cNvSpPr/>
            <p:nvPr/>
          </p:nvSpPr>
          <p:spPr>
            <a:xfrm>
              <a:off x="6387306" y="1003570"/>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253" name="Google Shape;253;p12"/>
            <p:cNvSpPr/>
            <p:nvPr/>
          </p:nvSpPr>
          <p:spPr>
            <a:xfrm>
              <a:off x="4323556" y="3303857"/>
              <a:ext cx="193675" cy="193675"/>
            </a:xfrm>
            <a:prstGeom prst="ellipse">
              <a:avLst/>
            </a:prstGeom>
            <a:solidFill>
              <a:srgbClr val="2E9A67"/>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400"/>
                <a:buFont typeface="Times"/>
                <a:buNone/>
              </a:pPr>
              <a:r>
                <a:t/>
              </a:r>
              <a:endParaRPr b="0" i="0" sz="2400" u="none" cap="none" strike="noStrike">
                <a:solidFill>
                  <a:srgbClr val="000000"/>
                </a:solidFill>
                <a:latin typeface="Times"/>
                <a:ea typeface="Times"/>
                <a:cs typeface="Times"/>
                <a:sym typeface="Times"/>
              </a:endParaRPr>
            </a:p>
          </p:txBody>
        </p:sp>
      </p:grpSp>
      <p:sp>
        <p:nvSpPr>
          <p:cNvPr id="254" name="Google Shape;254;p12"/>
          <p:cNvSpPr/>
          <p:nvPr/>
        </p:nvSpPr>
        <p:spPr>
          <a:xfrm>
            <a:off x="293032" y="3583196"/>
            <a:ext cx="193675" cy="193675"/>
          </a:xfrm>
          <a:prstGeom prst="ellipse">
            <a:avLst/>
          </a:prstGeom>
          <a:solidFill>
            <a:srgbClr val="2E9A67"/>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400"/>
              <a:buFont typeface="Times"/>
              <a:buNone/>
            </a:pPr>
            <a:r>
              <a:t/>
            </a:r>
            <a:endParaRPr b="0" i="0" sz="2400" u="none" cap="none" strike="noStrike">
              <a:solidFill>
                <a:srgbClr val="000000"/>
              </a:solidFill>
              <a:latin typeface="Times"/>
              <a:ea typeface="Times"/>
              <a:cs typeface="Times"/>
              <a:sym typeface="Times"/>
            </a:endParaRPr>
          </a:p>
        </p:txBody>
      </p:sp>
      <p:sp>
        <p:nvSpPr>
          <p:cNvPr id="255" name="Google Shape;255;p12"/>
          <p:cNvSpPr txBox="1"/>
          <p:nvPr/>
        </p:nvSpPr>
        <p:spPr>
          <a:xfrm>
            <a:off x="669888" y="3495598"/>
            <a:ext cx="2259579"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alibri"/>
              <a:buNone/>
            </a:pPr>
            <a:r>
              <a:rPr b="0" i="0" lang="en-US" sz="1800" u="none" cap="none" strike="noStrike">
                <a:solidFill>
                  <a:srgbClr val="000000"/>
                </a:solidFill>
                <a:latin typeface="Calibri"/>
                <a:ea typeface="Calibri"/>
                <a:cs typeface="Calibri"/>
                <a:sym typeface="Calibri"/>
              </a:rPr>
              <a:t>Valeur</a:t>
            </a:r>
            <a:r>
              <a:rPr b="0" i="0" lang="en-US" sz="1800" u="none" cap="none" strike="noStrike">
                <a:solidFill>
                  <a:srgbClr val="000000"/>
                </a:solidFill>
                <a:latin typeface="Calibri"/>
                <a:ea typeface="Calibri"/>
                <a:cs typeface="Calibri"/>
                <a:sym typeface="Calibri"/>
              </a:rPr>
              <a:t> de l’Indicateur</a:t>
            </a:r>
            <a:endParaRPr b="0" i="0" sz="1800" u="none" cap="none" strike="noStrike">
              <a:solidFill>
                <a:srgbClr val="000000"/>
              </a:solidFill>
              <a:latin typeface="Calibri"/>
              <a:ea typeface="Calibri"/>
              <a:cs typeface="Calibri"/>
              <a:sym typeface="Calibri"/>
            </a:endParaRPr>
          </a:p>
        </p:txBody>
      </p:sp>
      <p:sp>
        <p:nvSpPr>
          <p:cNvPr id="256" name="Google Shape;256;p12"/>
          <p:cNvSpPr txBox="1"/>
          <p:nvPr/>
        </p:nvSpPr>
        <p:spPr>
          <a:xfrm>
            <a:off x="287304" y="4134484"/>
            <a:ext cx="2559369" cy="138499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400" u="none" cap="none" strike="noStrike">
                <a:solidFill>
                  <a:srgbClr val="000000"/>
                </a:solidFill>
                <a:latin typeface="Calibri"/>
                <a:ea typeface="Calibri"/>
                <a:cs typeface="Calibri"/>
                <a:sym typeface="Calibri"/>
              </a:rPr>
              <a:t>* </a:t>
            </a:r>
            <a:r>
              <a:rPr lang="en-US" sz="1400">
                <a:solidFill>
                  <a:schemeClr val="dk1"/>
                </a:solidFill>
                <a:latin typeface="Calibri"/>
                <a:ea typeface="Calibri"/>
                <a:cs typeface="Calibri"/>
                <a:sym typeface="Calibri"/>
              </a:rPr>
              <a:t>La référence est définie selon les lois/réglementations, les normes techniques, les données statistiques, les performances typiques, la simulation et la modélisation</a:t>
            </a:r>
            <a:endParaRPr b="0" i="0" sz="1400" u="none" cap="none" strike="noStrike">
              <a:solidFill>
                <a:srgbClr val="000000"/>
              </a:solidFill>
              <a:latin typeface="Calibri"/>
              <a:ea typeface="Calibri"/>
              <a:cs typeface="Calibri"/>
              <a:sym typeface="Calibri"/>
            </a:endParaRPr>
          </a:p>
        </p:txBody>
      </p:sp>
      <p:sp>
        <p:nvSpPr>
          <p:cNvPr id="257" name="Google Shape;257;p12"/>
          <p:cNvSpPr txBox="1"/>
          <p:nvPr/>
        </p:nvSpPr>
        <p:spPr>
          <a:xfrm rot="-5400000">
            <a:off x="2166658" y="3823932"/>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Score Normalisé</a:t>
            </a:r>
            <a:endParaRPr sz="1000">
              <a:solidFill>
                <a:schemeClr val="dk1"/>
              </a:solidFill>
              <a:latin typeface="Arial"/>
              <a:ea typeface="Arial"/>
              <a:cs typeface="Arial"/>
              <a:sym typeface="Arial"/>
            </a:endParaRPr>
          </a:p>
        </p:txBody>
      </p:sp>
      <p:sp>
        <p:nvSpPr>
          <p:cNvPr id="258" name="Google Shape;258;p12"/>
          <p:cNvSpPr txBox="1"/>
          <p:nvPr/>
        </p:nvSpPr>
        <p:spPr>
          <a:xfrm>
            <a:off x="5131330" y="6104540"/>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Valeur de l’Indicateur</a:t>
            </a:r>
            <a:endParaRPr sz="1000">
              <a:solidFill>
                <a:schemeClr val="dk1"/>
              </a:solidFill>
              <a:latin typeface="Arial"/>
              <a:ea typeface="Arial"/>
              <a:cs typeface="Arial"/>
              <a:sym typeface="Arial"/>
            </a:endParaRPr>
          </a:p>
        </p:txBody>
      </p:sp>
      <p:sp>
        <p:nvSpPr>
          <p:cNvPr id="259" name="Google Shape;259;p12"/>
          <p:cNvSpPr txBox="1"/>
          <p:nvPr/>
        </p:nvSpPr>
        <p:spPr>
          <a:xfrm>
            <a:off x="2222499" y="6143625"/>
            <a:ext cx="30067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260" name="Google Shape;260;p12"/>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266" name="Google Shape;266;p1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pSp>
        <p:nvGrpSpPr>
          <p:cNvPr id="267" name="Google Shape;267;p13"/>
          <p:cNvGrpSpPr/>
          <p:nvPr/>
        </p:nvGrpSpPr>
        <p:grpSpPr>
          <a:xfrm>
            <a:off x="5645402" y="1624524"/>
            <a:ext cx="3040321" cy="2592102"/>
            <a:chOff x="1377156" y="162195"/>
            <a:chExt cx="6389687" cy="5114925"/>
          </a:xfrm>
        </p:grpSpPr>
        <p:pic>
          <p:nvPicPr>
            <p:cNvPr id="268" name="Google Shape;268;p13"/>
            <p:cNvPicPr preferRelativeResize="0"/>
            <p:nvPr/>
          </p:nvPicPr>
          <p:blipFill rotWithShape="1">
            <a:blip r:embed="rId3">
              <a:alphaModFix/>
            </a:blip>
            <a:srcRect b="0" l="0" r="0" t="0"/>
            <a:stretch/>
          </p:blipFill>
          <p:spPr>
            <a:xfrm>
              <a:off x="1377156" y="162195"/>
              <a:ext cx="6389687" cy="5114925"/>
            </a:xfrm>
            <a:prstGeom prst="rect">
              <a:avLst/>
            </a:prstGeom>
            <a:noFill/>
            <a:ln>
              <a:noFill/>
            </a:ln>
          </p:spPr>
        </p:pic>
        <p:cxnSp>
          <p:nvCxnSpPr>
            <p:cNvPr id="269" name="Google Shape;269;p13"/>
            <p:cNvCxnSpPr/>
            <p:nvPr/>
          </p:nvCxnSpPr>
          <p:spPr>
            <a:xfrm rot="10800000">
              <a:off x="4439443" y="3048270"/>
              <a:ext cx="0" cy="1978025"/>
            </a:xfrm>
            <a:prstGeom prst="straightConnector1">
              <a:avLst/>
            </a:prstGeom>
            <a:noFill/>
            <a:ln cap="flat" cmpd="sng" w="28575">
              <a:solidFill>
                <a:srgbClr val="00B050"/>
              </a:solidFill>
              <a:prstDash val="dash"/>
              <a:round/>
              <a:headEnd len="sm" w="sm" type="none"/>
              <a:tailEnd len="sm" w="sm" type="none"/>
            </a:ln>
          </p:spPr>
        </p:cxnSp>
        <p:cxnSp>
          <p:nvCxnSpPr>
            <p:cNvPr id="270" name="Google Shape;270;p13"/>
            <p:cNvCxnSpPr/>
            <p:nvPr/>
          </p:nvCxnSpPr>
          <p:spPr>
            <a:xfrm rot="10800000">
              <a:off x="1788318" y="3062557"/>
              <a:ext cx="2611438" cy="0"/>
            </a:xfrm>
            <a:prstGeom prst="straightConnector1">
              <a:avLst/>
            </a:prstGeom>
            <a:noFill/>
            <a:ln cap="flat" cmpd="sng" w="28575">
              <a:solidFill>
                <a:srgbClr val="00B050"/>
              </a:solidFill>
              <a:prstDash val="dash"/>
              <a:round/>
              <a:headEnd len="sm" w="sm" type="none"/>
              <a:tailEnd len="sm" w="sm" type="none"/>
            </a:ln>
          </p:spPr>
        </p:cxnSp>
        <p:sp>
          <p:nvSpPr>
            <p:cNvPr id="271" name="Google Shape;271;p13"/>
            <p:cNvSpPr/>
            <p:nvPr/>
          </p:nvSpPr>
          <p:spPr>
            <a:xfrm>
              <a:off x="3423443" y="3918220"/>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272" name="Google Shape;272;p13"/>
            <p:cNvSpPr/>
            <p:nvPr/>
          </p:nvSpPr>
          <p:spPr>
            <a:xfrm>
              <a:off x="6387306" y="647970"/>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273" name="Google Shape;273;p13"/>
            <p:cNvSpPr/>
            <p:nvPr/>
          </p:nvSpPr>
          <p:spPr>
            <a:xfrm>
              <a:off x="4323556" y="2948257"/>
              <a:ext cx="193675" cy="193675"/>
            </a:xfrm>
            <a:prstGeom prst="ellipse">
              <a:avLst/>
            </a:prstGeom>
            <a:solidFill>
              <a:srgbClr val="2E9A67"/>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400"/>
                <a:buFont typeface="Times"/>
                <a:buNone/>
              </a:pPr>
              <a:r>
                <a:t/>
              </a:r>
              <a:endParaRPr b="0" i="0" sz="2400" u="none" cap="none" strike="noStrike">
                <a:solidFill>
                  <a:srgbClr val="000000"/>
                </a:solidFill>
                <a:latin typeface="Times"/>
                <a:ea typeface="Times"/>
                <a:cs typeface="Times"/>
                <a:sym typeface="Times"/>
              </a:endParaRPr>
            </a:p>
          </p:txBody>
        </p:sp>
      </p:grpSp>
      <p:sp>
        <p:nvSpPr>
          <p:cNvPr id="274" name="Google Shape;274;p13"/>
          <p:cNvSpPr txBox="1"/>
          <p:nvPr/>
        </p:nvSpPr>
        <p:spPr>
          <a:xfrm>
            <a:off x="113751" y="1655695"/>
            <a:ext cx="5690277" cy="14788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 = valeur indicateur pour </a:t>
            </a:r>
            <a:r>
              <a:rPr b="1" lang="en-US" sz="2200">
                <a:solidFill>
                  <a:schemeClr val="dk1"/>
                </a:solidFill>
                <a:latin typeface="Calibri"/>
                <a:ea typeface="Calibri"/>
                <a:cs typeface="Calibri"/>
                <a:sym typeface="Calibri"/>
              </a:rPr>
              <a:t>Score Normalisé = 0</a:t>
            </a:r>
            <a:endParaRPr b="1" sz="22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5</a:t>
            </a:r>
            <a:r>
              <a:rPr lang="en-US" sz="2200">
                <a:solidFill>
                  <a:schemeClr val="dk1"/>
                </a:solidFill>
                <a:latin typeface="Calibri"/>
                <a:ea typeface="Calibri"/>
                <a:cs typeface="Calibri"/>
                <a:sym typeface="Calibri"/>
              </a:rPr>
              <a:t> = valeur indicateur pour </a:t>
            </a:r>
            <a:r>
              <a:rPr b="1" lang="en-US" sz="2200">
                <a:solidFill>
                  <a:schemeClr val="dk1"/>
                </a:solidFill>
                <a:latin typeface="Calibri"/>
                <a:ea typeface="Calibri"/>
                <a:cs typeface="Calibri"/>
                <a:sym typeface="Calibri"/>
              </a:rPr>
              <a:t>Score Normalisé = 5</a:t>
            </a:r>
            <a:endParaRPr b="1" sz="22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 valeur indicateur</a:t>
            </a:r>
            <a:endParaRPr sz="2200">
              <a:solidFill>
                <a:schemeClr val="dk1"/>
              </a:solidFill>
              <a:latin typeface="Calibri"/>
              <a:ea typeface="Calibri"/>
              <a:cs typeface="Calibri"/>
              <a:sym typeface="Calibri"/>
            </a:endParaRPr>
          </a:p>
        </p:txBody>
      </p:sp>
      <p:sp>
        <p:nvSpPr>
          <p:cNvPr id="275" name="Google Shape;275;p13"/>
          <p:cNvSpPr txBox="1"/>
          <p:nvPr/>
        </p:nvSpPr>
        <p:spPr>
          <a:xfrm>
            <a:off x="215901" y="3343684"/>
            <a:ext cx="8469822" cy="1428653"/>
          </a:xfrm>
          <a:prstGeom prst="rect">
            <a:avLst/>
          </a:prstGeom>
          <a:noFill/>
          <a:ln>
            <a:noFill/>
          </a:ln>
        </p:spPr>
        <p:txBody>
          <a:bodyPr anchorCtr="0" anchor="t" bIns="52075" lIns="104175" spcFirstLastPara="1" rIns="104175" wrap="square" tIns="52075">
            <a:spAutoFit/>
          </a:bodyPr>
          <a:lstStyle/>
          <a:p>
            <a:pPr indent="0" lvl="0" marL="0" marR="0" rtl="0" algn="l">
              <a:spcBef>
                <a:spcPts val="0"/>
              </a:spcBef>
              <a:spcAft>
                <a:spcPts val="0"/>
              </a:spcAft>
              <a:buNone/>
            </a:pPr>
            <a:r>
              <a:rPr lang="en-US" sz="2200">
                <a:solidFill>
                  <a:schemeClr val="dk1"/>
                </a:solidFill>
                <a:latin typeface="Calibri"/>
                <a:ea typeface="Calibri"/>
                <a:cs typeface="Calibri"/>
                <a:sym typeface="Calibri"/>
              </a:rPr>
              <a:t>Si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&lt; 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 </a:t>
            </a:r>
            <a:r>
              <a:rPr b="1" lang="en-US" sz="2200">
                <a:solidFill>
                  <a:schemeClr val="dk1"/>
                </a:solidFill>
                <a:latin typeface="Calibri"/>
                <a:ea typeface="Calibri"/>
                <a:cs typeface="Calibri"/>
                <a:sym typeface="Calibri"/>
              </a:rPr>
              <a:t>Score Normalisé = -1</a:t>
            </a:r>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n-US" sz="2200">
                <a:solidFill>
                  <a:schemeClr val="dk1"/>
                </a:solidFill>
                <a:latin typeface="Calibri"/>
                <a:ea typeface="Calibri"/>
                <a:cs typeface="Calibri"/>
                <a:sym typeface="Calibri"/>
              </a:rPr>
              <a:t>Si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&gt; V</a:t>
            </a:r>
            <a:r>
              <a:rPr baseline="-25000" lang="en-US" sz="2200">
                <a:solidFill>
                  <a:schemeClr val="dk1"/>
                </a:solidFill>
                <a:latin typeface="Calibri"/>
                <a:ea typeface="Calibri"/>
                <a:cs typeface="Calibri"/>
                <a:sym typeface="Calibri"/>
              </a:rPr>
              <a:t>5</a:t>
            </a:r>
            <a:r>
              <a:rPr lang="en-US" sz="2200">
                <a:solidFill>
                  <a:schemeClr val="dk1"/>
                </a:solidFill>
                <a:latin typeface="Calibri"/>
                <a:ea typeface="Calibri"/>
                <a:cs typeface="Calibri"/>
                <a:sym typeface="Calibri"/>
              </a:rPr>
              <a:t>, </a:t>
            </a:r>
            <a:r>
              <a:rPr b="1" lang="en-US" sz="2200">
                <a:solidFill>
                  <a:schemeClr val="dk1"/>
                </a:solidFill>
                <a:latin typeface="Calibri"/>
                <a:ea typeface="Calibri"/>
                <a:cs typeface="Calibri"/>
                <a:sym typeface="Calibri"/>
              </a:rPr>
              <a:t>Score Normalisé = 5</a:t>
            </a:r>
            <a:endParaRPr b="1" sz="22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n-US" sz="2200">
                <a:solidFill>
                  <a:schemeClr val="dk1"/>
                </a:solidFill>
                <a:latin typeface="Calibri"/>
                <a:ea typeface="Calibri"/>
                <a:cs typeface="Calibri"/>
                <a:sym typeface="Calibri"/>
              </a:rPr>
              <a:t>Si V</a:t>
            </a:r>
            <a:r>
              <a:rPr baseline="-25000" lang="en-US" sz="2200">
                <a:solidFill>
                  <a:schemeClr val="dk1"/>
                </a:solidFill>
                <a:latin typeface="Calibri"/>
                <a:ea typeface="Calibri"/>
                <a:cs typeface="Calibri"/>
                <a:sym typeface="Calibri"/>
              </a:rPr>
              <a:t>0 </a:t>
            </a:r>
            <a:r>
              <a:rPr lang="en-US" sz="2200">
                <a:solidFill>
                  <a:schemeClr val="dk1"/>
                </a:solidFill>
                <a:latin typeface="Calibri"/>
                <a:ea typeface="Calibri"/>
                <a:cs typeface="Calibri"/>
                <a:sym typeface="Calibri"/>
              </a:rPr>
              <a:t>&lt;=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&lt;= V</a:t>
            </a:r>
            <a:r>
              <a:rPr baseline="-25000" lang="en-US" sz="2200">
                <a:solidFill>
                  <a:schemeClr val="dk1"/>
                </a:solidFill>
                <a:latin typeface="Calibri"/>
                <a:ea typeface="Calibri"/>
                <a:cs typeface="Calibri"/>
                <a:sym typeface="Calibri"/>
              </a:rPr>
              <a:t>5</a:t>
            </a:r>
            <a:r>
              <a:rPr lang="en-US" sz="2200">
                <a:solidFill>
                  <a:schemeClr val="dk1"/>
                </a:solidFill>
                <a:latin typeface="Calibri"/>
                <a:ea typeface="Calibri"/>
                <a:cs typeface="Calibri"/>
                <a:sym typeface="Calibri"/>
              </a:rPr>
              <a:t>, </a:t>
            </a:r>
            <a:r>
              <a:rPr b="1" lang="en-US" sz="2200">
                <a:solidFill>
                  <a:schemeClr val="dk1"/>
                </a:solidFill>
                <a:latin typeface="Times"/>
                <a:ea typeface="Times"/>
                <a:cs typeface="Times"/>
                <a:sym typeface="Times"/>
              </a:rPr>
              <a:t>Score Normalisé </a:t>
            </a:r>
            <a:r>
              <a:rPr b="1" lang="en-US" sz="2200">
                <a:solidFill>
                  <a:schemeClr val="dk1"/>
                </a:solidFill>
                <a:latin typeface="Calibri"/>
                <a:ea typeface="Calibri"/>
                <a:cs typeface="Calibri"/>
                <a:sym typeface="Calibri"/>
              </a:rPr>
              <a:t>=</a:t>
            </a:r>
            <a:r>
              <a:rPr lang="en-US" sz="2200">
                <a:solidFill>
                  <a:schemeClr val="dk1"/>
                </a:solidFill>
                <a:latin typeface="Calibri"/>
                <a:ea typeface="Calibri"/>
                <a:cs typeface="Calibri"/>
                <a:sym typeface="Calibri"/>
              </a:rPr>
              <a:t> 0 +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 x ((5-0) / (V</a:t>
            </a:r>
            <a:r>
              <a:rPr baseline="-25000" lang="en-US" sz="2200">
                <a:solidFill>
                  <a:schemeClr val="dk1"/>
                </a:solidFill>
                <a:latin typeface="Calibri"/>
                <a:ea typeface="Calibri"/>
                <a:cs typeface="Calibri"/>
                <a:sym typeface="Calibri"/>
              </a:rPr>
              <a:t>5</a:t>
            </a: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a:t>
            </a:r>
            <a:endParaRPr/>
          </a:p>
        </p:txBody>
      </p:sp>
      <p:sp>
        <p:nvSpPr>
          <p:cNvPr id="276" name="Google Shape;276;p13"/>
          <p:cNvSpPr txBox="1"/>
          <p:nvPr/>
        </p:nvSpPr>
        <p:spPr>
          <a:xfrm>
            <a:off x="182034" y="5104753"/>
            <a:ext cx="8782454" cy="536101"/>
          </a:xfrm>
          <a:prstGeom prst="rect">
            <a:avLst/>
          </a:prstGeom>
          <a:noFill/>
          <a:ln>
            <a:noFill/>
          </a:ln>
        </p:spPr>
        <p:txBody>
          <a:bodyPr anchorCtr="0" anchor="t" bIns="52075" lIns="104175" spcFirstLastPara="1" rIns="104175" wrap="square" tIns="52075">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r>
              <a:rPr lang="en-US" sz="1400">
                <a:solidFill>
                  <a:schemeClr val="dk1"/>
                </a:solidFill>
                <a:latin typeface="Times"/>
                <a:ea typeface="Times"/>
                <a:cs typeface="Times"/>
                <a:sym typeface="Times"/>
              </a:rPr>
              <a:t>(</a:t>
            </a:r>
            <a:r>
              <a:rPr lang="en-US" sz="1400">
                <a:solidFill>
                  <a:schemeClr val="dk1"/>
                </a:solidFill>
                <a:latin typeface="Calibri"/>
                <a:ea typeface="Calibri"/>
                <a:cs typeface="Calibri"/>
                <a:sym typeface="Calibri"/>
              </a:rPr>
              <a:t>Si des repères ne sont pas disponibles, ils sont calculés à partir de quelques valeurs de référence (deux scores normalisés sont associés à deux valeurs et les repères sont récupérés par extrapolation linéaire)) </a:t>
            </a:r>
            <a:endParaRPr sz="1400">
              <a:solidFill>
                <a:schemeClr val="dk1"/>
              </a:solidFill>
              <a:latin typeface="Calibri"/>
              <a:ea typeface="Calibri"/>
              <a:cs typeface="Calibri"/>
              <a:sym typeface="Calibri"/>
            </a:endParaRPr>
          </a:p>
        </p:txBody>
      </p:sp>
      <p:sp>
        <p:nvSpPr>
          <p:cNvPr id="277" name="Google Shape;277;p13"/>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278" name="Google Shape;278;p13"/>
          <p:cNvSpPr txBox="1"/>
          <p:nvPr/>
        </p:nvSpPr>
        <p:spPr>
          <a:xfrm>
            <a:off x="223816" y="1142087"/>
            <a:ext cx="72522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HIB – Plus c’est élevé, mieux c’est</a:t>
            </a:r>
            <a:endParaRPr/>
          </a:p>
        </p:txBody>
      </p:sp>
      <p:sp>
        <p:nvSpPr>
          <p:cNvPr id="279" name="Google Shape;279;p13"/>
          <p:cNvSpPr txBox="1"/>
          <p:nvPr/>
        </p:nvSpPr>
        <p:spPr>
          <a:xfrm rot="-5400000">
            <a:off x="4892926" y="3026520"/>
            <a:ext cx="162176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Score Normalisé</a:t>
            </a:r>
            <a:endParaRPr sz="800">
              <a:solidFill>
                <a:schemeClr val="dk1"/>
              </a:solidFill>
              <a:latin typeface="Arial"/>
              <a:ea typeface="Arial"/>
              <a:cs typeface="Arial"/>
              <a:sym typeface="Arial"/>
            </a:endParaRPr>
          </a:p>
        </p:txBody>
      </p:sp>
      <p:sp>
        <p:nvSpPr>
          <p:cNvPr id="280" name="Google Shape;280;p13"/>
          <p:cNvSpPr txBox="1"/>
          <p:nvPr/>
        </p:nvSpPr>
        <p:spPr>
          <a:xfrm>
            <a:off x="6350530" y="4106407"/>
            <a:ext cx="162176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Valeur de l’Indicateur</a:t>
            </a:r>
            <a:endParaRPr sz="800">
              <a:solidFill>
                <a:schemeClr val="dk1"/>
              </a:solidFill>
              <a:latin typeface="Arial"/>
              <a:ea typeface="Arial"/>
              <a:cs typeface="Arial"/>
              <a:sym typeface="Arial"/>
            </a:endParaRPr>
          </a:p>
        </p:txBody>
      </p:sp>
      <p:sp>
        <p:nvSpPr>
          <p:cNvPr id="281" name="Google Shape;281;p13"/>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282" name="Google Shape;282;p13"/>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1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288" name="Google Shape;288;p1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89" name="Google Shape;289;p14"/>
          <p:cNvSpPr txBox="1"/>
          <p:nvPr/>
        </p:nvSpPr>
        <p:spPr>
          <a:xfrm>
            <a:off x="113751" y="2116790"/>
            <a:ext cx="4791624"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000">
                <a:solidFill>
                  <a:schemeClr val="dk1"/>
                </a:solidFill>
                <a:latin typeface="Calibri"/>
                <a:ea typeface="Calibri"/>
                <a:cs typeface="Calibri"/>
                <a:sym typeface="Calibri"/>
              </a:rPr>
              <a:t>Indicateur : </a:t>
            </a:r>
            <a:r>
              <a:rPr i="1" lang="en-US" sz="2000">
                <a:solidFill>
                  <a:schemeClr val="dk1"/>
                </a:solidFill>
                <a:latin typeface="Calibri"/>
                <a:ea typeface="Calibri"/>
                <a:cs typeface="Calibri"/>
                <a:sym typeface="Calibri"/>
              </a:rPr>
              <a:t>Part des énergies renouvelables dans la consommation totale d'énergie thermique finale des bâtiments</a:t>
            </a:r>
            <a:endParaRPr b="1" i="1" sz="2000">
              <a:solidFill>
                <a:schemeClr val="dk1"/>
              </a:solidFill>
              <a:latin typeface="Calibri"/>
              <a:ea typeface="Calibri"/>
              <a:cs typeface="Calibri"/>
              <a:sym typeface="Calibri"/>
            </a:endParaRPr>
          </a:p>
          <a:p>
            <a:pPr indent="0" lvl="0" marL="0" marR="0" rtl="0" algn="l">
              <a:spcBef>
                <a:spcPts val="0"/>
              </a:spcBef>
              <a:spcAft>
                <a:spcPts val="0"/>
              </a:spcAft>
              <a:buNone/>
            </a:pPr>
            <a:r>
              <a:rPr i="1" lang="en-US" sz="2000">
                <a:solidFill>
                  <a:schemeClr val="dk1"/>
                </a:solidFill>
                <a:latin typeface="Calibri"/>
                <a:ea typeface="Calibri"/>
                <a:cs typeface="Calibri"/>
                <a:sym typeface="Calibri"/>
              </a:rPr>
              <a:t>(%)</a:t>
            </a:r>
            <a:endParaRPr i="1" sz="2000">
              <a:solidFill>
                <a:schemeClr val="dk1"/>
              </a:solidFill>
              <a:latin typeface="Calibri"/>
              <a:ea typeface="Calibri"/>
              <a:cs typeface="Calibri"/>
              <a:sym typeface="Calibri"/>
            </a:endParaRPr>
          </a:p>
        </p:txBody>
      </p:sp>
      <p:grpSp>
        <p:nvGrpSpPr>
          <p:cNvPr id="290" name="Google Shape;290;p14"/>
          <p:cNvGrpSpPr/>
          <p:nvPr/>
        </p:nvGrpSpPr>
        <p:grpSpPr>
          <a:xfrm>
            <a:off x="6505576" y="3848550"/>
            <a:ext cx="2638424" cy="2199402"/>
            <a:chOff x="5888037" y="4063392"/>
            <a:chExt cx="2638424" cy="2199402"/>
          </a:xfrm>
        </p:grpSpPr>
        <p:pic>
          <p:nvPicPr>
            <p:cNvPr id="291" name="Google Shape;291;p14"/>
            <p:cNvPicPr preferRelativeResize="0"/>
            <p:nvPr/>
          </p:nvPicPr>
          <p:blipFill rotWithShape="1">
            <a:blip r:embed="rId3">
              <a:alphaModFix/>
            </a:blip>
            <a:srcRect b="0" l="71971" r="0" t="39116"/>
            <a:stretch/>
          </p:blipFill>
          <p:spPr>
            <a:xfrm>
              <a:off x="5988998" y="4063392"/>
              <a:ext cx="2436503" cy="2199402"/>
            </a:xfrm>
            <a:prstGeom prst="rect">
              <a:avLst/>
            </a:prstGeom>
            <a:noFill/>
            <a:ln>
              <a:noFill/>
            </a:ln>
            <a:effectLst>
              <a:outerShdw blurRad="190500" rotWithShape="0" algn="tl">
                <a:srgbClr val="000000">
                  <a:alpha val="69803"/>
                </a:srgbClr>
              </a:outerShdw>
            </a:effectLst>
          </p:spPr>
        </p:pic>
        <p:sp>
          <p:nvSpPr>
            <p:cNvPr id="292" name="Google Shape;292;p14"/>
            <p:cNvSpPr/>
            <p:nvPr/>
          </p:nvSpPr>
          <p:spPr>
            <a:xfrm>
              <a:off x="5888037" y="4510410"/>
              <a:ext cx="2638424" cy="428263"/>
            </a:xfrm>
            <a:prstGeom prst="rect">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aphicFrame>
        <p:nvGraphicFramePr>
          <p:cNvPr id="293" name="Google Shape;293;p14"/>
          <p:cNvGraphicFramePr/>
          <p:nvPr/>
        </p:nvGraphicFramePr>
        <p:xfrm>
          <a:off x="368634" y="3715058"/>
          <a:ext cx="3000000" cy="3000000"/>
        </p:xfrm>
        <a:graphic>
          <a:graphicData uri="http://schemas.openxmlformats.org/drawingml/2006/table">
            <a:tbl>
              <a:tblPr bandRow="1" firstRow="1">
                <a:noFill/>
                <a:tableStyleId>{EF0EF7C3-AEA4-412C-AD73-296BD6742727}</a:tableStyleId>
              </a:tblPr>
              <a:tblGrid>
                <a:gridCol w="5051850"/>
                <a:gridCol w="870250"/>
              </a:tblGrid>
              <a:tr h="378425">
                <a:tc>
                  <a:txBody>
                    <a:bodyPr/>
                    <a:lstStyle/>
                    <a:p>
                      <a:pPr indent="0" lvl="0" marL="0" marR="0" rtl="0" algn="l">
                        <a:lnSpc>
                          <a:spcPct val="100000"/>
                        </a:lnSpc>
                        <a:spcBef>
                          <a:spcPts val="0"/>
                        </a:spcBef>
                        <a:spcAft>
                          <a:spcPts val="0"/>
                        </a:spcAft>
                        <a:buClr>
                          <a:schemeClr val="dk1"/>
                        </a:buClr>
                        <a:buSzPts val="1800"/>
                        <a:buFont typeface="Calibri"/>
                        <a:buNone/>
                      </a:pPr>
                      <a:r>
                        <a:rPr b="0" lang="en-US" sz="1800" u="none" cap="none" strike="noStrike">
                          <a:solidFill>
                            <a:schemeClr val="dk1"/>
                          </a:solidFill>
                          <a:latin typeface="Calibri"/>
                          <a:ea typeface="Calibri"/>
                          <a:cs typeface="Calibri"/>
                          <a:sym typeface="Calibri"/>
                        </a:rPr>
                        <a:t>Consommation finale annuelle d'énergie thermique de tous les bâtiments du quartier </a:t>
                      </a:r>
                      <a:r>
                        <a:rPr b="0" lang="en-US" sz="1800" u="none" cap="none" strike="noStrike">
                          <a:latin typeface="Calibri"/>
                          <a:ea typeface="Calibri"/>
                          <a:cs typeface="Calibri"/>
                          <a:sym typeface="Calibri"/>
                        </a:rPr>
                        <a:t>(GWh)</a:t>
                      </a:r>
                      <a:endParaRPr b="0" sz="1800" u="none" cap="none" strike="noStrike">
                        <a:latin typeface="Calibri"/>
                        <a:ea typeface="Calibri"/>
                        <a:cs typeface="Calibri"/>
                        <a:sym typeface="Calibri"/>
                      </a:endParaRPr>
                    </a:p>
                  </a:txBody>
                  <a:tcPr marT="45725" marB="45725" marR="91450" marL="91450">
                    <a:solidFill>
                      <a:srgbClr val="EAF1DD"/>
                    </a:solidFill>
                  </a:tcPr>
                </a:tc>
                <a:tc>
                  <a:txBody>
                    <a:bodyPr/>
                    <a:lstStyle/>
                    <a:p>
                      <a:pPr indent="0" lvl="0" marL="0" marR="0" rtl="0" algn="ctr">
                        <a:spcBef>
                          <a:spcPts val="0"/>
                        </a:spcBef>
                        <a:spcAft>
                          <a:spcPts val="0"/>
                        </a:spcAft>
                        <a:buNone/>
                      </a:pPr>
                      <a:r>
                        <a:rPr lang="en-US" sz="1800" u="none" cap="none" strike="noStrike"/>
                        <a:t>12.3</a:t>
                      </a:r>
                      <a:endParaRPr sz="1800" u="none" cap="none" strike="noStrike"/>
                    </a:p>
                  </a:txBody>
                  <a:tcPr marT="45725" marB="45725" marR="91450" marL="91450" anchor="ctr">
                    <a:solidFill>
                      <a:srgbClr val="D6E3BC"/>
                    </a:solidFill>
                  </a:tcPr>
                </a:tc>
              </a:tr>
              <a:tr h="378425">
                <a:tc>
                  <a:txBody>
                    <a:bodyPr/>
                    <a:lstStyle/>
                    <a:p>
                      <a:pPr indent="0" lvl="0" marL="0" marR="0" rtl="0" algn="l">
                        <a:lnSpc>
                          <a:spcPct val="100000"/>
                        </a:lnSpc>
                        <a:spcBef>
                          <a:spcPts val="0"/>
                        </a:spcBef>
                        <a:spcAft>
                          <a:spcPts val="0"/>
                        </a:spcAft>
                        <a:buClr>
                          <a:schemeClr val="dk1"/>
                        </a:buClr>
                        <a:buSzPts val="1800"/>
                        <a:buFont typeface="Calibri"/>
                        <a:buNone/>
                      </a:pPr>
                      <a:r>
                        <a:rPr lang="en-US" sz="1800" u="none" cap="none" strike="noStrike"/>
                        <a:t>Énergie thermique finale annuelle générée à partir de sources renouvelables dans le quartier </a:t>
                      </a:r>
                      <a:r>
                        <a:rPr b="0" lang="en-US" sz="1800" u="none" cap="none" strike="noStrike">
                          <a:latin typeface="Calibri"/>
                          <a:ea typeface="Calibri"/>
                          <a:cs typeface="Calibri"/>
                          <a:sym typeface="Calibri"/>
                        </a:rPr>
                        <a:t>(GWh)</a:t>
                      </a:r>
                      <a:endParaRPr b="0" sz="1800" u="none" cap="none" strike="noStrike">
                        <a:latin typeface="Calibri"/>
                        <a:ea typeface="Calibri"/>
                        <a:cs typeface="Calibri"/>
                        <a:sym typeface="Calibri"/>
                      </a:endParaRPr>
                    </a:p>
                  </a:txBody>
                  <a:tcPr marT="45725" marB="45725" marR="91450" marL="91450">
                    <a:solidFill>
                      <a:srgbClr val="EAF1DD"/>
                    </a:solidFill>
                  </a:tcPr>
                </a:tc>
                <a:tc>
                  <a:txBody>
                    <a:bodyPr/>
                    <a:lstStyle/>
                    <a:p>
                      <a:pPr indent="0" lvl="0" marL="0" marR="0" rtl="0" algn="ctr">
                        <a:spcBef>
                          <a:spcPts val="0"/>
                        </a:spcBef>
                        <a:spcAft>
                          <a:spcPts val="0"/>
                        </a:spcAft>
                        <a:buNone/>
                      </a:pPr>
                      <a:r>
                        <a:rPr b="1" lang="en-US" sz="1800" u="none" cap="none" strike="noStrike"/>
                        <a:t>0.42</a:t>
                      </a:r>
                      <a:endParaRPr b="1" sz="1800" u="none" cap="none" strike="noStrike"/>
                    </a:p>
                  </a:txBody>
                  <a:tcPr marT="45725" marB="45725" marR="91450" marL="91450" anchor="ctr">
                    <a:solidFill>
                      <a:srgbClr val="D6E3BC"/>
                    </a:solidFill>
                  </a:tcPr>
                </a:tc>
              </a:tr>
              <a:tr h="378425">
                <a:tc>
                  <a:txBody>
                    <a:bodyPr/>
                    <a:lstStyle/>
                    <a:p>
                      <a:pPr indent="0" lvl="0" marL="0" marR="0" rtl="0" algn="l">
                        <a:lnSpc>
                          <a:spcPct val="100000"/>
                        </a:lnSpc>
                        <a:spcBef>
                          <a:spcPts val="0"/>
                        </a:spcBef>
                        <a:spcAft>
                          <a:spcPts val="0"/>
                        </a:spcAft>
                        <a:buClr>
                          <a:schemeClr val="dk1"/>
                        </a:buClr>
                        <a:buSzPts val="1800"/>
                        <a:buFont typeface="Calibri"/>
                        <a:buNone/>
                      </a:pPr>
                      <a:r>
                        <a:rPr lang="en-US" sz="1800" u="none" cap="none" strike="noStrike"/>
                        <a:t>Part des énergies renouvelables dans la consommation totale d'énergie thermique finale des bâtiments</a:t>
                      </a:r>
                      <a:r>
                        <a:rPr i="1" lang="en-US" sz="1800" u="none" cap="none" strike="noStrike"/>
                        <a:t>(%)</a:t>
                      </a:r>
                      <a:endParaRPr i="1" sz="1800" u="none" cap="none" strike="noStrike"/>
                    </a:p>
                  </a:txBody>
                  <a:tcPr marT="45725" marB="45725" marR="91450" marL="91450">
                    <a:solidFill>
                      <a:srgbClr val="EAF1DD"/>
                    </a:solidFill>
                  </a:tcPr>
                </a:tc>
                <a:tc>
                  <a:txBody>
                    <a:bodyPr/>
                    <a:lstStyle/>
                    <a:p>
                      <a:pPr indent="0" lvl="0" marL="0" marR="0" rtl="0" algn="ctr">
                        <a:spcBef>
                          <a:spcPts val="0"/>
                        </a:spcBef>
                        <a:spcAft>
                          <a:spcPts val="0"/>
                        </a:spcAft>
                        <a:buNone/>
                      </a:pPr>
                      <a:r>
                        <a:rPr b="1" lang="en-US" sz="1800" u="none" cap="none" strike="noStrike"/>
                        <a:t>3.4</a:t>
                      </a:r>
                      <a:endParaRPr b="1" sz="1800" u="none" cap="none" strike="noStrike"/>
                    </a:p>
                  </a:txBody>
                  <a:tcPr marT="45725" marB="45725" marR="91450" marL="91450" anchor="ctr">
                    <a:solidFill>
                      <a:srgbClr val="D6E3BC"/>
                    </a:solidFill>
                  </a:tcPr>
                </a:tc>
              </a:tr>
            </a:tbl>
          </a:graphicData>
        </a:graphic>
      </p:graphicFrame>
      <p:pic>
        <p:nvPicPr>
          <p:cNvPr id="294" name="Google Shape;294;p14"/>
          <p:cNvPicPr preferRelativeResize="0"/>
          <p:nvPr/>
        </p:nvPicPr>
        <p:blipFill rotWithShape="1">
          <a:blip r:embed="rId4">
            <a:alphaModFix/>
          </a:blip>
          <a:srcRect b="0" l="0" r="0" t="0"/>
          <a:stretch/>
        </p:blipFill>
        <p:spPr>
          <a:xfrm>
            <a:off x="4648200" y="1336005"/>
            <a:ext cx="4294749" cy="2338579"/>
          </a:xfrm>
          <a:prstGeom prst="rect">
            <a:avLst/>
          </a:prstGeom>
          <a:noFill/>
          <a:ln>
            <a:noFill/>
          </a:ln>
        </p:spPr>
      </p:pic>
      <p:sp>
        <p:nvSpPr>
          <p:cNvPr id="295" name="Google Shape;295;p14"/>
          <p:cNvSpPr txBox="1"/>
          <p:nvPr/>
        </p:nvSpPr>
        <p:spPr>
          <a:xfrm>
            <a:off x="368634" y="3305252"/>
            <a:ext cx="70724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Audit</a:t>
            </a:r>
            <a:endParaRPr b="1" sz="1800">
              <a:solidFill>
                <a:schemeClr val="dk1"/>
              </a:solidFill>
              <a:latin typeface="Calibri"/>
              <a:ea typeface="Calibri"/>
              <a:cs typeface="Calibri"/>
              <a:sym typeface="Calibri"/>
            </a:endParaRPr>
          </a:p>
        </p:txBody>
      </p:sp>
      <p:sp>
        <p:nvSpPr>
          <p:cNvPr id="296" name="Google Shape;296;p14"/>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297" name="Google Shape;297;p14"/>
          <p:cNvSpPr txBox="1"/>
          <p:nvPr/>
        </p:nvSpPr>
        <p:spPr>
          <a:xfrm>
            <a:off x="223816" y="1142087"/>
            <a:ext cx="72522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HIB – Plus c’est élevé, mieux c’est</a:t>
            </a:r>
            <a:endParaRPr/>
          </a:p>
        </p:txBody>
      </p:sp>
      <p:sp>
        <p:nvSpPr>
          <p:cNvPr id="298" name="Google Shape;298;p14"/>
          <p:cNvSpPr txBox="1"/>
          <p:nvPr/>
        </p:nvSpPr>
        <p:spPr>
          <a:xfrm rot="-5400000">
            <a:off x="3986994" y="2399987"/>
            <a:ext cx="162176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Score Normalisé</a:t>
            </a:r>
            <a:endParaRPr sz="800">
              <a:solidFill>
                <a:schemeClr val="dk1"/>
              </a:solidFill>
              <a:latin typeface="Arial"/>
              <a:ea typeface="Arial"/>
              <a:cs typeface="Arial"/>
              <a:sym typeface="Arial"/>
            </a:endParaRPr>
          </a:p>
        </p:txBody>
      </p:sp>
      <p:sp>
        <p:nvSpPr>
          <p:cNvPr id="299" name="Google Shape;299;p14"/>
          <p:cNvSpPr txBox="1"/>
          <p:nvPr/>
        </p:nvSpPr>
        <p:spPr>
          <a:xfrm>
            <a:off x="6908800" y="4004808"/>
            <a:ext cx="990600" cy="197170"/>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200">
                <a:solidFill>
                  <a:schemeClr val="dk1"/>
                </a:solidFill>
                <a:latin typeface="Arial"/>
                <a:ea typeface="Arial"/>
                <a:cs typeface="Arial"/>
                <a:sym typeface="Arial"/>
              </a:rPr>
              <a:t>Pourcentage</a:t>
            </a:r>
            <a:endParaRPr sz="1200">
              <a:solidFill>
                <a:schemeClr val="dk1"/>
              </a:solidFill>
              <a:latin typeface="Arial"/>
              <a:ea typeface="Arial"/>
              <a:cs typeface="Arial"/>
              <a:sym typeface="Arial"/>
            </a:endParaRPr>
          </a:p>
        </p:txBody>
      </p:sp>
      <p:sp>
        <p:nvSpPr>
          <p:cNvPr id="300" name="Google Shape;300;p14"/>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301" name="Google Shape;301;p14"/>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307" name="Google Shape;307;p1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308" name="Google Shape;308;p15"/>
          <p:cNvPicPr preferRelativeResize="0"/>
          <p:nvPr/>
        </p:nvPicPr>
        <p:blipFill rotWithShape="1">
          <a:blip r:embed="rId3">
            <a:alphaModFix/>
          </a:blip>
          <a:srcRect b="0" l="0" r="0" t="0"/>
          <a:stretch/>
        </p:blipFill>
        <p:spPr>
          <a:xfrm>
            <a:off x="3055693" y="1468658"/>
            <a:ext cx="5885634" cy="4720377"/>
          </a:xfrm>
          <a:prstGeom prst="rect">
            <a:avLst/>
          </a:prstGeom>
          <a:noFill/>
          <a:ln>
            <a:noFill/>
          </a:ln>
        </p:spPr>
      </p:pic>
      <p:sp>
        <p:nvSpPr>
          <p:cNvPr id="309" name="Google Shape;309;p15"/>
          <p:cNvSpPr txBox="1"/>
          <p:nvPr/>
        </p:nvSpPr>
        <p:spPr>
          <a:xfrm>
            <a:off x="287338" y="3352284"/>
            <a:ext cx="2682221"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Fonctions décroissantes</a:t>
            </a:r>
            <a:endParaRPr sz="1400">
              <a:solidFill>
                <a:schemeClr val="dk1"/>
              </a:solidFill>
              <a:latin typeface="Calibri"/>
              <a:ea typeface="Calibri"/>
              <a:cs typeface="Calibri"/>
              <a:sym typeface="Calibri"/>
            </a:endParaRPr>
          </a:p>
        </p:txBody>
      </p:sp>
      <p:sp>
        <p:nvSpPr>
          <p:cNvPr id="310" name="Google Shape;310;p15"/>
          <p:cNvSpPr txBox="1"/>
          <p:nvPr/>
        </p:nvSpPr>
        <p:spPr>
          <a:xfrm>
            <a:off x="192829" y="4768383"/>
            <a:ext cx="3253648"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1800">
                <a:solidFill>
                  <a:schemeClr val="dk1"/>
                </a:solidFill>
                <a:latin typeface="Calibri"/>
                <a:ea typeface="Calibri"/>
                <a:cs typeface="Calibri"/>
                <a:sym typeface="Calibri"/>
              </a:rPr>
              <a:t>Exemple</a:t>
            </a:r>
            <a:r>
              <a:rPr i="1" lang="en-US" sz="1800">
                <a:solidFill>
                  <a:schemeClr val="dk1"/>
                </a:solidFill>
                <a:latin typeface="Calibri"/>
                <a:ea typeface="Calibri"/>
                <a:cs typeface="Calibri"/>
                <a:sym typeface="Calibri"/>
              </a:rPr>
              <a:t>:</a:t>
            </a:r>
            <a:endParaRPr i="1" sz="1800">
              <a:solidFill>
                <a:schemeClr val="dk1"/>
              </a:solidFill>
              <a:latin typeface="Calibri"/>
              <a:ea typeface="Calibri"/>
              <a:cs typeface="Calibri"/>
              <a:sym typeface="Calibri"/>
            </a:endParaRPr>
          </a:p>
          <a:p>
            <a:pPr indent="0" lvl="0" marL="0" marR="0" rtl="0" algn="l">
              <a:spcBef>
                <a:spcPts val="0"/>
              </a:spcBef>
              <a:spcAft>
                <a:spcPts val="0"/>
              </a:spcAft>
              <a:buNone/>
            </a:pPr>
            <a:r>
              <a:rPr i="1" lang="en-US" sz="1400">
                <a:solidFill>
                  <a:schemeClr val="dk1"/>
                </a:solidFill>
                <a:latin typeface="Calibri"/>
                <a:ea typeface="Calibri"/>
                <a:cs typeface="Calibri"/>
                <a:sym typeface="Calibri"/>
              </a:rPr>
              <a:t> </a:t>
            </a:r>
            <a:r>
              <a:rPr lang="en-US" sz="1400">
                <a:solidFill>
                  <a:schemeClr val="dk1"/>
                </a:solidFill>
                <a:latin typeface="Calibri"/>
                <a:ea typeface="Calibri"/>
                <a:cs typeface="Calibri"/>
                <a:sym typeface="Calibri"/>
              </a:rPr>
              <a:t>Consommation d'énergie thermique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rPr lang="en-US" sz="1400">
                <a:solidFill>
                  <a:schemeClr val="dk1"/>
                </a:solidFill>
                <a:latin typeface="Calibri"/>
                <a:ea typeface="Calibri"/>
                <a:cs typeface="Calibri"/>
                <a:sym typeface="Calibri"/>
              </a:rPr>
              <a:t>pour opérations de construction</a:t>
            </a:r>
            <a:r>
              <a:rPr i="1" lang="en-US" sz="1400">
                <a:solidFill>
                  <a:schemeClr val="dk1"/>
                </a:solidFill>
                <a:latin typeface="Calibri"/>
                <a:ea typeface="Calibri"/>
                <a:cs typeface="Calibri"/>
                <a:sym typeface="Calibri"/>
              </a:rPr>
              <a:t>(kWh/m</a:t>
            </a:r>
            <a:r>
              <a:rPr baseline="30000" i="1" lang="en-US" sz="1400">
                <a:solidFill>
                  <a:schemeClr val="dk1"/>
                </a:solidFill>
                <a:latin typeface="Calibri"/>
                <a:ea typeface="Calibri"/>
                <a:cs typeface="Calibri"/>
                <a:sym typeface="Calibri"/>
              </a:rPr>
              <a:t>2</a:t>
            </a:r>
            <a:r>
              <a:rPr i="1" lang="en-US" sz="1400">
                <a:solidFill>
                  <a:schemeClr val="dk1"/>
                </a:solidFill>
                <a:latin typeface="Calibri"/>
                <a:ea typeface="Calibri"/>
                <a:cs typeface="Calibri"/>
                <a:sym typeface="Calibri"/>
              </a:rPr>
              <a:t>)</a:t>
            </a:r>
            <a:endParaRPr/>
          </a:p>
          <a:p>
            <a:pPr indent="0" lvl="0" marL="0" marR="0" rtl="0" algn="l">
              <a:spcBef>
                <a:spcPts val="0"/>
              </a:spcBef>
              <a:spcAft>
                <a:spcPts val="0"/>
              </a:spcAft>
              <a:buNone/>
            </a:pPr>
            <a:r>
              <a:rPr lang="en-US" sz="1400">
                <a:solidFill>
                  <a:schemeClr val="dk1"/>
                </a:solidFill>
                <a:latin typeface="Calibri"/>
                <a:ea typeface="Calibri"/>
                <a:cs typeface="Calibri"/>
                <a:sym typeface="Calibri"/>
              </a:rPr>
              <a:t>Taux de chômage</a:t>
            </a:r>
            <a:r>
              <a:rPr i="1" lang="en-US" sz="1400">
                <a:solidFill>
                  <a:schemeClr val="dk1"/>
                </a:solidFill>
                <a:latin typeface="Calibri"/>
                <a:ea typeface="Calibri"/>
                <a:cs typeface="Calibri"/>
                <a:sym typeface="Calibri"/>
              </a:rPr>
              <a:t>(%)</a:t>
            </a:r>
            <a:endParaRPr i="1" sz="1400">
              <a:solidFill>
                <a:schemeClr val="dk1"/>
              </a:solidFill>
              <a:latin typeface="Calibri"/>
              <a:ea typeface="Calibri"/>
              <a:cs typeface="Calibri"/>
              <a:sym typeface="Calibri"/>
            </a:endParaRPr>
          </a:p>
        </p:txBody>
      </p:sp>
      <p:sp>
        <p:nvSpPr>
          <p:cNvPr id="311" name="Google Shape;311;p15"/>
          <p:cNvSpPr txBox="1"/>
          <p:nvPr/>
        </p:nvSpPr>
        <p:spPr>
          <a:xfrm rot="-5400000">
            <a:off x="2369862" y="3713865"/>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chemeClr val="dk1"/>
                </a:solidFill>
                <a:latin typeface="Arial"/>
                <a:ea typeface="Arial"/>
                <a:cs typeface="Arial"/>
                <a:sym typeface="Arial"/>
              </a:rPr>
              <a:t>Score Normalisé</a:t>
            </a:r>
            <a:endParaRPr b="1" sz="1000">
              <a:solidFill>
                <a:schemeClr val="dk1"/>
              </a:solidFill>
              <a:latin typeface="Arial"/>
              <a:ea typeface="Arial"/>
              <a:cs typeface="Arial"/>
              <a:sym typeface="Arial"/>
            </a:endParaRPr>
          </a:p>
        </p:txBody>
      </p:sp>
      <p:sp>
        <p:nvSpPr>
          <p:cNvPr id="312" name="Google Shape;312;p15"/>
          <p:cNvSpPr txBox="1"/>
          <p:nvPr/>
        </p:nvSpPr>
        <p:spPr>
          <a:xfrm>
            <a:off x="5427664" y="5943674"/>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chemeClr val="dk1"/>
                </a:solidFill>
                <a:latin typeface="Arial"/>
                <a:ea typeface="Arial"/>
                <a:cs typeface="Arial"/>
                <a:sym typeface="Arial"/>
              </a:rPr>
              <a:t>Valeur de l’Indicateur</a:t>
            </a:r>
            <a:endParaRPr b="1" sz="1000">
              <a:solidFill>
                <a:schemeClr val="dk1"/>
              </a:solidFill>
              <a:latin typeface="Arial"/>
              <a:ea typeface="Arial"/>
              <a:cs typeface="Arial"/>
              <a:sym typeface="Arial"/>
            </a:endParaRPr>
          </a:p>
        </p:txBody>
      </p:sp>
      <p:sp>
        <p:nvSpPr>
          <p:cNvPr id="313" name="Google Shape;313;p15"/>
          <p:cNvSpPr txBox="1"/>
          <p:nvPr/>
        </p:nvSpPr>
        <p:spPr>
          <a:xfrm>
            <a:off x="223816" y="1142087"/>
            <a:ext cx="72522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LIB – Moins c’est élevé, mieux c’est</a:t>
            </a:r>
            <a:endParaRPr/>
          </a:p>
        </p:txBody>
      </p:sp>
      <p:sp>
        <p:nvSpPr>
          <p:cNvPr id="314" name="Google Shape;314;p15"/>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315" name="Google Shape;315;p15"/>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316" name="Google Shape;316;p15"/>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1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322" name="Google Shape;322;p1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pSp>
        <p:nvGrpSpPr>
          <p:cNvPr id="323" name="Google Shape;323;p16"/>
          <p:cNvGrpSpPr/>
          <p:nvPr/>
        </p:nvGrpSpPr>
        <p:grpSpPr>
          <a:xfrm>
            <a:off x="2893023" y="1369835"/>
            <a:ext cx="6078671" cy="4971700"/>
            <a:chOff x="2218370" y="1412167"/>
            <a:chExt cx="6744857" cy="5150827"/>
          </a:xfrm>
        </p:grpSpPr>
        <p:pic>
          <p:nvPicPr>
            <p:cNvPr id="324" name="Google Shape;324;p16"/>
            <p:cNvPicPr preferRelativeResize="0"/>
            <p:nvPr/>
          </p:nvPicPr>
          <p:blipFill rotWithShape="1">
            <a:blip r:embed="rId3">
              <a:alphaModFix/>
            </a:blip>
            <a:srcRect b="0" l="0" r="0" t="0"/>
            <a:stretch/>
          </p:blipFill>
          <p:spPr>
            <a:xfrm>
              <a:off x="2218370" y="1412167"/>
              <a:ext cx="6744857" cy="5150827"/>
            </a:xfrm>
            <a:prstGeom prst="rect">
              <a:avLst/>
            </a:prstGeom>
            <a:noFill/>
            <a:ln>
              <a:noFill/>
            </a:ln>
          </p:spPr>
        </p:pic>
        <p:cxnSp>
          <p:nvCxnSpPr>
            <p:cNvPr id="325" name="Google Shape;325;p16"/>
            <p:cNvCxnSpPr/>
            <p:nvPr/>
          </p:nvCxnSpPr>
          <p:spPr>
            <a:xfrm rot="10800000">
              <a:off x="5551342" y="3763756"/>
              <a:ext cx="0" cy="2424763"/>
            </a:xfrm>
            <a:prstGeom prst="straightConnector1">
              <a:avLst/>
            </a:prstGeom>
            <a:noFill/>
            <a:ln cap="flat" cmpd="sng" w="28575">
              <a:solidFill>
                <a:srgbClr val="00B050"/>
              </a:solidFill>
              <a:prstDash val="dash"/>
              <a:round/>
              <a:headEnd len="sm" w="sm" type="none"/>
              <a:tailEnd len="sm" w="sm" type="none"/>
            </a:ln>
          </p:spPr>
        </p:cxnSp>
        <p:cxnSp>
          <p:nvCxnSpPr>
            <p:cNvPr id="326" name="Google Shape;326;p16"/>
            <p:cNvCxnSpPr/>
            <p:nvPr/>
          </p:nvCxnSpPr>
          <p:spPr>
            <a:xfrm rot="10800000">
              <a:off x="2680366" y="3694887"/>
              <a:ext cx="2757629" cy="0"/>
            </a:xfrm>
            <a:prstGeom prst="straightConnector1">
              <a:avLst/>
            </a:prstGeom>
            <a:noFill/>
            <a:ln cap="flat" cmpd="sng" w="28575">
              <a:solidFill>
                <a:srgbClr val="00B050"/>
              </a:solidFill>
              <a:prstDash val="dash"/>
              <a:round/>
              <a:headEnd len="sm" w="sm" type="none"/>
              <a:tailEnd len="sm" w="sm" type="none"/>
            </a:ln>
          </p:spPr>
        </p:cxnSp>
        <p:sp>
          <p:nvSpPr>
            <p:cNvPr id="327" name="Google Shape;327;p16"/>
            <p:cNvSpPr/>
            <p:nvPr/>
          </p:nvSpPr>
          <p:spPr>
            <a:xfrm>
              <a:off x="5430821" y="3567193"/>
              <a:ext cx="203737" cy="192259"/>
            </a:xfrm>
            <a:prstGeom prst="ellipse">
              <a:avLst/>
            </a:prstGeom>
            <a:solidFill>
              <a:srgbClr val="2E9A67"/>
            </a:solidFill>
            <a:ln cap="flat" cmpd="sng" w="9525">
              <a:solidFill>
                <a:schemeClr val="dk1"/>
              </a:solidFill>
              <a:prstDash val="solid"/>
              <a:round/>
              <a:headEnd len="sm" w="sm" type="none"/>
              <a:tailEnd len="sm" w="sm" type="none"/>
            </a:ln>
          </p:spPr>
          <p:txBody>
            <a:bodyPr anchorCtr="0" anchor="t" bIns="52075" lIns="104175" spcFirstLastPara="1" rIns="104175" wrap="square" tIns="52075">
              <a:noAutofit/>
            </a:bodyPr>
            <a:lstStyle/>
            <a:p>
              <a:pPr indent="0" lvl="0" marL="0" marR="0" rtl="0" algn="l">
                <a:spcBef>
                  <a:spcPts val="0"/>
                </a:spcBef>
                <a:spcAft>
                  <a:spcPts val="0"/>
                </a:spcAft>
                <a:buClr>
                  <a:schemeClr val="dk1"/>
                </a:buClr>
                <a:buSzPts val="2700"/>
                <a:buFont typeface="Times"/>
                <a:buNone/>
              </a:pPr>
              <a:r>
                <a:t/>
              </a:r>
              <a:endParaRPr sz="2700">
                <a:solidFill>
                  <a:schemeClr val="dk1"/>
                </a:solidFill>
                <a:latin typeface="Times"/>
                <a:ea typeface="Times"/>
                <a:cs typeface="Times"/>
                <a:sym typeface="Times"/>
              </a:endParaRPr>
            </a:p>
          </p:txBody>
        </p:sp>
        <p:sp>
          <p:nvSpPr>
            <p:cNvPr id="328" name="Google Shape;328;p16"/>
            <p:cNvSpPr/>
            <p:nvPr/>
          </p:nvSpPr>
          <p:spPr>
            <a:xfrm>
              <a:off x="6864239" y="5080849"/>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329" name="Google Shape;329;p16"/>
            <p:cNvSpPr/>
            <p:nvPr/>
          </p:nvSpPr>
          <p:spPr>
            <a:xfrm>
              <a:off x="3809976" y="1848629"/>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grpSp>
      <p:sp>
        <p:nvSpPr>
          <p:cNvPr id="330" name="Google Shape;330;p16"/>
          <p:cNvSpPr/>
          <p:nvPr/>
        </p:nvSpPr>
        <p:spPr>
          <a:xfrm>
            <a:off x="287304" y="2106036"/>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331" name="Google Shape;331;p16"/>
          <p:cNvSpPr txBox="1"/>
          <p:nvPr/>
        </p:nvSpPr>
        <p:spPr>
          <a:xfrm>
            <a:off x="660367" y="2020311"/>
            <a:ext cx="2362269"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Repère*(</a:t>
            </a:r>
            <a:r>
              <a:rPr lang="en-US" sz="1800">
                <a:solidFill>
                  <a:schemeClr val="dk1"/>
                </a:solidFill>
                <a:latin typeface="Calibri"/>
                <a:ea typeface="Calibri"/>
                <a:cs typeface="Calibri"/>
                <a:sym typeface="Calibri"/>
              </a:rPr>
              <a:t>performances minimales acceptables et meilleures pratiques</a:t>
            </a:r>
            <a:r>
              <a:rPr lang="en-US" sz="1800">
                <a:solidFill>
                  <a:srgbClr val="000000"/>
                </a:solidFill>
                <a:latin typeface="Calibri"/>
                <a:ea typeface="Calibri"/>
                <a:cs typeface="Calibri"/>
                <a:sym typeface="Calibri"/>
              </a:rPr>
              <a:t>)</a:t>
            </a:r>
            <a:endParaRPr sz="1800">
              <a:solidFill>
                <a:srgbClr val="000000"/>
              </a:solidFill>
              <a:latin typeface="Calibri"/>
              <a:ea typeface="Calibri"/>
              <a:cs typeface="Calibri"/>
              <a:sym typeface="Calibri"/>
            </a:endParaRPr>
          </a:p>
        </p:txBody>
      </p:sp>
      <p:sp>
        <p:nvSpPr>
          <p:cNvPr id="332" name="Google Shape;332;p16"/>
          <p:cNvSpPr/>
          <p:nvPr/>
        </p:nvSpPr>
        <p:spPr>
          <a:xfrm>
            <a:off x="293032" y="3583196"/>
            <a:ext cx="193675" cy="193675"/>
          </a:xfrm>
          <a:prstGeom prst="ellipse">
            <a:avLst/>
          </a:prstGeom>
          <a:solidFill>
            <a:srgbClr val="2E9A67"/>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400"/>
              <a:buFont typeface="Times"/>
              <a:buNone/>
            </a:pPr>
            <a:r>
              <a:t/>
            </a:r>
            <a:endParaRPr b="0" i="0" sz="2400" u="none" cap="none" strike="noStrike">
              <a:solidFill>
                <a:srgbClr val="000000"/>
              </a:solidFill>
              <a:latin typeface="Times"/>
              <a:ea typeface="Times"/>
              <a:cs typeface="Times"/>
              <a:sym typeface="Times"/>
            </a:endParaRPr>
          </a:p>
        </p:txBody>
      </p:sp>
      <p:sp>
        <p:nvSpPr>
          <p:cNvPr id="333" name="Google Shape;333;p16"/>
          <p:cNvSpPr txBox="1"/>
          <p:nvPr/>
        </p:nvSpPr>
        <p:spPr>
          <a:xfrm>
            <a:off x="669888" y="3495598"/>
            <a:ext cx="232731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Valeur de l’Indicateur</a:t>
            </a:r>
            <a:endParaRPr sz="1800">
              <a:solidFill>
                <a:srgbClr val="000000"/>
              </a:solidFill>
              <a:latin typeface="Calibri"/>
              <a:ea typeface="Calibri"/>
              <a:cs typeface="Calibri"/>
              <a:sym typeface="Calibri"/>
            </a:endParaRPr>
          </a:p>
        </p:txBody>
      </p:sp>
      <p:sp>
        <p:nvSpPr>
          <p:cNvPr id="334" name="Google Shape;334;p16"/>
          <p:cNvSpPr txBox="1"/>
          <p:nvPr/>
        </p:nvSpPr>
        <p:spPr>
          <a:xfrm>
            <a:off x="287304" y="4134484"/>
            <a:ext cx="2559369" cy="138499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rgbClr val="000000"/>
                </a:solidFill>
                <a:latin typeface="Calibri"/>
                <a:ea typeface="Calibri"/>
                <a:cs typeface="Calibri"/>
                <a:sym typeface="Calibri"/>
              </a:rPr>
              <a:t>* </a:t>
            </a:r>
            <a:r>
              <a:rPr lang="en-US" sz="1400">
                <a:solidFill>
                  <a:schemeClr val="dk1"/>
                </a:solidFill>
                <a:latin typeface="Calibri"/>
                <a:ea typeface="Calibri"/>
                <a:cs typeface="Calibri"/>
                <a:sym typeface="Calibri"/>
              </a:rPr>
              <a:t>La référence est définie selon les lois/réglementations, les normes techniques, les données statistiques, les performances typiques, la simulation et la modélisation</a:t>
            </a:r>
            <a:endParaRPr sz="1400">
              <a:solidFill>
                <a:srgbClr val="000000"/>
              </a:solidFill>
              <a:latin typeface="Calibri"/>
              <a:ea typeface="Calibri"/>
              <a:cs typeface="Calibri"/>
              <a:sym typeface="Calibri"/>
            </a:endParaRPr>
          </a:p>
        </p:txBody>
      </p:sp>
      <p:sp>
        <p:nvSpPr>
          <p:cNvPr id="335" name="Google Shape;335;p16"/>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336" name="Google Shape;336;p16"/>
          <p:cNvSpPr txBox="1"/>
          <p:nvPr/>
        </p:nvSpPr>
        <p:spPr>
          <a:xfrm>
            <a:off x="223816" y="1142087"/>
            <a:ext cx="72522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LIB – Moins c’est élevé, mieux c’est</a:t>
            </a:r>
            <a:endParaRPr/>
          </a:p>
        </p:txBody>
      </p:sp>
      <p:sp>
        <p:nvSpPr>
          <p:cNvPr id="337" name="Google Shape;337;p16"/>
          <p:cNvSpPr txBox="1"/>
          <p:nvPr/>
        </p:nvSpPr>
        <p:spPr>
          <a:xfrm rot="-5400000">
            <a:off x="2259796" y="3747732"/>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chemeClr val="dk1"/>
                </a:solidFill>
                <a:latin typeface="Arial"/>
                <a:ea typeface="Arial"/>
                <a:cs typeface="Arial"/>
                <a:sym typeface="Arial"/>
              </a:rPr>
              <a:t>Score Normalisé</a:t>
            </a:r>
            <a:endParaRPr b="1" sz="1000">
              <a:solidFill>
                <a:schemeClr val="dk1"/>
              </a:solidFill>
              <a:latin typeface="Arial"/>
              <a:ea typeface="Arial"/>
              <a:cs typeface="Arial"/>
              <a:sym typeface="Arial"/>
            </a:endParaRPr>
          </a:p>
        </p:txBody>
      </p:sp>
      <p:sp>
        <p:nvSpPr>
          <p:cNvPr id="338" name="Google Shape;338;p16"/>
          <p:cNvSpPr txBox="1"/>
          <p:nvPr/>
        </p:nvSpPr>
        <p:spPr>
          <a:xfrm>
            <a:off x="5139798" y="6045274"/>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chemeClr val="dk1"/>
                </a:solidFill>
                <a:latin typeface="Arial"/>
                <a:ea typeface="Arial"/>
                <a:cs typeface="Arial"/>
                <a:sym typeface="Arial"/>
              </a:rPr>
              <a:t>Valeur de l’Indicateur</a:t>
            </a:r>
            <a:endParaRPr b="1" sz="1000">
              <a:solidFill>
                <a:schemeClr val="dk1"/>
              </a:solidFill>
              <a:latin typeface="Arial"/>
              <a:ea typeface="Arial"/>
              <a:cs typeface="Arial"/>
              <a:sym typeface="Arial"/>
            </a:endParaRPr>
          </a:p>
        </p:txBody>
      </p:sp>
      <p:sp>
        <p:nvSpPr>
          <p:cNvPr id="339" name="Google Shape;339;p16"/>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340" name="Google Shape;340;p16"/>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1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346" name="Google Shape;346;p1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47" name="Google Shape;347;p17"/>
          <p:cNvSpPr txBox="1"/>
          <p:nvPr/>
        </p:nvSpPr>
        <p:spPr>
          <a:xfrm>
            <a:off x="215901" y="3343684"/>
            <a:ext cx="8469822" cy="1428653"/>
          </a:xfrm>
          <a:prstGeom prst="rect">
            <a:avLst/>
          </a:prstGeom>
          <a:noFill/>
          <a:ln>
            <a:noFill/>
          </a:ln>
        </p:spPr>
        <p:txBody>
          <a:bodyPr anchorCtr="0" anchor="t" bIns="52075" lIns="104175" spcFirstLastPara="1" rIns="104175" wrap="square" tIns="52075">
            <a:spAutoFit/>
          </a:bodyPr>
          <a:lstStyle/>
          <a:p>
            <a:pPr indent="0" lvl="0" marL="0" marR="0" rtl="0" algn="l">
              <a:spcBef>
                <a:spcPts val="0"/>
              </a:spcBef>
              <a:spcAft>
                <a:spcPts val="0"/>
              </a:spcAft>
              <a:buNone/>
            </a:pPr>
            <a:r>
              <a:rPr lang="en-US" sz="2200">
                <a:solidFill>
                  <a:schemeClr val="dk1"/>
                </a:solidFill>
                <a:latin typeface="Calibri"/>
                <a:ea typeface="Calibri"/>
                <a:cs typeface="Calibri"/>
                <a:sym typeface="Calibri"/>
              </a:rPr>
              <a:t>Si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&lt; V</a:t>
            </a:r>
            <a:r>
              <a:rPr baseline="-25000" lang="en-US" sz="2200">
                <a:solidFill>
                  <a:schemeClr val="dk1"/>
                </a:solidFill>
                <a:latin typeface="Calibri"/>
                <a:ea typeface="Calibri"/>
                <a:cs typeface="Calibri"/>
                <a:sym typeface="Calibri"/>
              </a:rPr>
              <a:t>5</a:t>
            </a:r>
            <a:r>
              <a:rPr lang="en-US" sz="2200">
                <a:solidFill>
                  <a:schemeClr val="dk1"/>
                </a:solidFill>
                <a:latin typeface="Calibri"/>
                <a:ea typeface="Calibri"/>
                <a:cs typeface="Calibri"/>
                <a:sym typeface="Calibri"/>
              </a:rPr>
              <a:t>, </a:t>
            </a:r>
            <a:r>
              <a:rPr b="1" lang="en-US" sz="2200">
                <a:solidFill>
                  <a:schemeClr val="dk1"/>
                </a:solidFill>
                <a:latin typeface="Calibri"/>
                <a:ea typeface="Calibri"/>
                <a:cs typeface="Calibri"/>
                <a:sym typeface="Calibri"/>
              </a:rPr>
              <a:t>Score Normalisé = 5</a:t>
            </a:r>
            <a:endParaRPr b="1" sz="22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n-US" sz="2200">
                <a:solidFill>
                  <a:schemeClr val="dk1"/>
                </a:solidFill>
                <a:latin typeface="Calibri"/>
                <a:ea typeface="Calibri"/>
                <a:cs typeface="Calibri"/>
                <a:sym typeface="Calibri"/>
              </a:rPr>
              <a:t>Si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&gt; 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 </a:t>
            </a:r>
            <a:r>
              <a:rPr b="1" lang="en-US" sz="2200">
                <a:solidFill>
                  <a:schemeClr val="dk1"/>
                </a:solidFill>
                <a:latin typeface="Calibri"/>
                <a:ea typeface="Calibri"/>
                <a:cs typeface="Calibri"/>
                <a:sym typeface="Calibri"/>
              </a:rPr>
              <a:t>Score Normalisé = -1</a:t>
            </a:r>
            <a:endParaRPr b="1" sz="22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rPr lang="en-US" sz="2200">
                <a:solidFill>
                  <a:schemeClr val="dk1"/>
                </a:solidFill>
                <a:latin typeface="Calibri"/>
                <a:ea typeface="Calibri"/>
                <a:cs typeface="Calibri"/>
                <a:sym typeface="Calibri"/>
              </a:rPr>
              <a:t>Si V</a:t>
            </a:r>
            <a:r>
              <a:rPr baseline="-25000" lang="en-US" sz="2200">
                <a:solidFill>
                  <a:schemeClr val="dk1"/>
                </a:solidFill>
                <a:latin typeface="Calibri"/>
                <a:ea typeface="Calibri"/>
                <a:cs typeface="Calibri"/>
                <a:sym typeface="Calibri"/>
              </a:rPr>
              <a:t>5 </a:t>
            </a:r>
            <a:r>
              <a:rPr lang="en-US" sz="2200">
                <a:solidFill>
                  <a:schemeClr val="dk1"/>
                </a:solidFill>
                <a:latin typeface="Calibri"/>
                <a:ea typeface="Calibri"/>
                <a:cs typeface="Calibri"/>
                <a:sym typeface="Calibri"/>
              </a:rPr>
              <a:t>&lt;=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&lt;= 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a:t>
            </a:r>
            <a:r>
              <a:rPr b="1" lang="en-US" sz="2200">
                <a:solidFill>
                  <a:schemeClr val="dk1"/>
                </a:solidFill>
                <a:latin typeface="Times"/>
                <a:ea typeface="Times"/>
                <a:cs typeface="Times"/>
                <a:sym typeface="Times"/>
              </a:rPr>
              <a:t> </a:t>
            </a:r>
            <a:r>
              <a:rPr b="1" lang="en-US" sz="2200">
                <a:solidFill>
                  <a:schemeClr val="dk1"/>
                </a:solidFill>
                <a:latin typeface="Calibri"/>
                <a:ea typeface="Calibri"/>
                <a:cs typeface="Calibri"/>
                <a:sym typeface="Calibri"/>
              </a:rPr>
              <a:t>Score Normalisé = </a:t>
            </a:r>
            <a:r>
              <a:rPr lang="en-US" sz="2200">
                <a:solidFill>
                  <a:schemeClr val="dk1"/>
                </a:solidFill>
                <a:latin typeface="Calibri"/>
                <a:ea typeface="Calibri"/>
                <a:cs typeface="Calibri"/>
                <a:sym typeface="Calibri"/>
              </a:rPr>
              <a:t>0 + (V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 x ((5-0) / (V</a:t>
            </a:r>
            <a:r>
              <a:rPr baseline="-25000" lang="en-US" sz="2200">
                <a:solidFill>
                  <a:schemeClr val="dk1"/>
                </a:solidFill>
                <a:latin typeface="Calibri"/>
                <a:ea typeface="Calibri"/>
                <a:cs typeface="Calibri"/>
                <a:sym typeface="Calibri"/>
              </a:rPr>
              <a:t>5</a:t>
            </a: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a:t>
            </a:r>
            <a:endParaRPr sz="2200">
              <a:solidFill>
                <a:schemeClr val="dk1"/>
              </a:solidFill>
              <a:latin typeface="Calibri"/>
              <a:ea typeface="Calibri"/>
              <a:cs typeface="Calibri"/>
              <a:sym typeface="Calibri"/>
            </a:endParaRPr>
          </a:p>
        </p:txBody>
      </p:sp>
      <p:grpSp>
        <p:nvGrpSpPr>
          <p:cNvPr id="348" name="Google Shape;348;p17"/>
          <p:cNvGrpSpPr/>
          <p:nvPr/>
        </p:nvGrpSpPr>
        <p:grpSpPr>
          <a:xfrm>
            <a:off x="5625322" y="1722308"/>
            <a:ext cx="3222827" cy="2635926"/>
            <a:chOff x="2218370" y="1412167"/>
            <a:chExt cx="6744857" cy="5150827"/>
          </a:xfrm>
        </p:grpSpPr>
        <p:pic>
          <p:nvPicPr>
            <p:cNvPr id="349" name="Google Shape;349;p17"/>
            <p:cNvPicPr preferRelativeResize="0"/>
            <p:nvPr/>
          </p:nvPicPr>
          <p:blipFill rotWithShape="1">
            <a:blip r:embed="rId3">
              <a:alphaModFix/>
            </a:blip>
            <a:srcRect b="0" l="0" r="0" t="0"/>
            <a:stretch/>
          </p:blipFill>
          <p:spPr>
            <a:xfrm>
              <a:off x="2218370" y="1412167"/>
              <a:ext cx="6744857" cy="5150827"/>
            </a:xfrm>
            <a:prstGeom prst="rect">
              <a:avLst/>
            </a:prstGeom>
            <a:noFill/>
            <a:ln>
              <a:noFill/>
            </a:ln>
          </p:spPr>
        </p:pic>
        <p:cxnSp>
          <p:nvCxnSpPr>
            <p:cNvPr id="350" name="Google Shape;350;p17"/>
            <p:cNvCxnSpPr/>
            <p:nvPr/>
          </p:nvCxnSpPr>
          <p:spPr>
            <a:xfrm rot="10800000">
              <a:off x="5551342" y="3763756"/>
              <a:ext cx="0" cy="2424763"/>
            </a:xfrm>
            <a:prstGeom prst="straightConnector1">
              <a:avLst/>
            </a:prstGeom>
            <a:noFill/>
            <a:ln cap="flat" cmpd="sng" w="28575">
              <a:solidFill>
                <a:srgbClr val="00B050"/>
              </a:solidFill>
              <a:prstDash val="dash"/>
              <a:round/>
              <a:headEnd len="sm" w="sm" type="none"/>
              <a:tailEnd len="sm" w="sm" type="none"/>
            </a:ln>
          </p:spPr>
        </p:cxnSp>
        <p:cxnSp>
          <p:nvCxnSpPr>
            <p:cNvPr id="351" name="Google Shape;351;p17"/>
            <p:cNvCxnSpPr/>
            <p:nvPr/>
          </p:nvCxnSpPr>
          <p:spPr>
            <a:xfrm rot="10800000">
              <a:off x="2680366" y="3694887"/>
              <a:ext cx="2757629" cy="0"/>
            </a:xfrm>
            <a:prstGeom prst="straightConnector1">
              <a:avLst/>
            </a:prstGeom>
            <a:noFill/>
            <a:ln cap="flat" cmpd="sng" w="28575">
              <a:solidFill>
                <a:srgbClr val="00B050"/>
              </a:solidFill>
              <a:prstDash val="dash"/>
              <a:round/>
              <a:headEnd len="sm" w="sm" type="none"/>
              <a:tailEnd len="sm" w="sm" type="none"/>
            </a:ln>
          </p:spPr>
        </p:cxnSp>
        <p:sp>
          <p:nvSpPr>
            <p:cNvPr id="352" name="Google Shape;352;p17"/>
            <p:cNvSpPr/>
            <p:nvPr/>
          </p:nvSpPr>
          <p:spPr>
            <a:xfrm>
              <a:off x="5430821" y="3567193"/>
              <a:ext cx="203737" cy="192259"/>
            </a:xfrm>
            <a:prstGeom prst="ellipse">
              <a:avLst/>
            </a:prstGeom>
            <a:solidFill>
              <a:srgbClr val="2E9A67"/>
            </a:solidFill>
            <a:ln cap="flat" cmpd="sng" w="9525">
              <a:solidFill>
                <a:schemeClr val="dk1"/>
              </a:solidFill>
              <a:prstDash val="solid"/>
              <a:round/>
              <a:headEnd len="sm" w="sm" type="none"/>
              <a:tailEnd len="sm" w="sm" type="none"/>
            </a:ln>
          </p:spPr>
          <p:txBody>
            <a:bodyPr anchorCtr="0" anchor="t" bIns="52075" lIns="104175" spcFirstLastPara="1" rIns="104175" wrap="square" tIns="52075">
              <a:noAutofit/>
            </a:bodyPr>
            <a:lstStyle/>
            <a:p>
              <a:pPr indent="0" lvl="0" marL="0" marR="0" rtl="0" algn="l">
                <a:spcBef>
                  <a:spcPts val="0"/>
                </a:spcBef>
                <a:spcAft>
                  <a:spcPts val="0"/>
                </a:spcAft>
                <a:buClr>
                  <a:schemeClr val="dk1"/>
                </a:buClr>
                <a:buSzPts val="2700"/>
                <a:buFont typeface="Times"/>
                <a:buNone/>
              </a:pPr>
              <a:r>
                <a:t/>
              </a:r>
              <a:endParaRPr sz="2700">
                <a:solidFill>
                  <a:schemeClr val="dk1"/>
                </a:solidFill>
                <a:latin typeface="Times"/>
                <a:ea typeface="Times"/>
                <a:cs typeface="Times"/>
                <a:sym typeface="Times"/>
              </a:endParaRPr>
            </a:p>
          </p:txBody>
        </p:sp>
        <p:sp>
          <p:nvSpPr>
            <p:cNvPr id="353" name="Google Shape;353;p17"/>
            <p:cNvSpPr/>
            <p:nvPr/>
          </p:nvSpPr>
          <p:spPr>
            <a:xfrm>
              <a:off x="6864239" y="5080849"/>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354" name="Google Shape;354;p17"/>
            <p:cNvSpPr/>
            <p:nvPr/>
          </p:nvSpPr>
          <p:spPr>
            <a:xfrm>
              <a:off x="3809976" y="1848629"/>
              <a:ext cx="193675" cy="193675"/>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grpSp>
      <p:sp>
        <p:nvSpPr>
          <p:cNvPr id="355" name="Google Shape;355;p17"/>
          <p:cNvSpPr txBox="1"/>
          <p:nvPr/>
        </p:nvSpPr>
        <p:spPr>
          <a:xfrm>
            <a:off x="147618" y="1748829"/>
            <a:ext cx="5690277" cy="14788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0</a:t>
            </a:r>
            <a:r>
              <a:rPr lang="en-US" sz="2200">
                <a:solidFill>
                  <a:schemeClr val="dk1"/>
                </a:solidFill>
                <a:latin typeface="Calibri"/>
                <a:ea typeface="Calibri"/>
                <a:cs typeface="Calibri"/>
                <a:sym typeface="Calibri"/>
              </a:rPr>
              <a:t> = valeur indicateur pour </a:t>
            </a:r>
            <a:r>
              <a:rPr b="1" lang="en-US" sz="2200">
                <a:solidFill>
                  <a:schemeClr val="dk1"/>
                </a:solidFill>
                <a:latin typeface="Calibri"/>
                <a:ea typeface="Calibri"/>
                <a:cs typeface="Calibri"/>
                <a:sym typeface="Calibri"/>
              </a:rPr>
              <a:t>Score Normalisé = 0</a:t>
            </a:r>
            <a:endParaRPr b="1" sz="22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5</a:t>
            </a:r>
            <a:r>
              <a:rPr lang="en-US" sz="2200">
                <a:solidFill>
                  <a:schemeClr val="dk1"/>
                </a:solidFill>
                <a:latin typeface="Calibri"/>
                <a:ea typeface="Calibri"/>
                <a:cs typeface="Calibri"/>
                <a:sym typeface="Calibri"/>
              </a:rPr>
              <a:t> = valeur indicateur pour </a:t>
            </a:r>
            <a:r>
              <a:rPr b="1" lang="en-US" sz="2200">
                <a:solidFill>
                  <a:schemeClr val="dk1"/>
                </a:solidFill>
                <a:latin typeface="Calibri"/>
                <a:ea typeface="Calibri"/>
                <a:cs typeface="Calibri"/>
                <a:sym typeface="Calibri"/>
              </a:rPr>
              <a:t>Score Normalisé = 5</a:t>
            </a:r>
            <a:endParaRPr b="1" sz="22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V</a:t>
            </a:r>
            <a:r>
              <a:rPr baseline="-25000" lang="en-US" sz="2200">
                <a:solidFill>
                  <a:schemeClr val="dk1"/>
                </a:solidFill>
                <a:latin typeface="Calibri"/>
                <a:ea typeface="Calibri"/>
                <a:cs typeface="Calibri"/>
                <a:sym typeface="Calibri"/>
              </a:rPr>
              <a:t>i</a:t>
            </a:r>
            <a:r>
              <a:rPr lang="en-US" sz="2200">
                <a:solidFill>
                  <a:schemeClr val="dk1"/>
                </a:solidFill>
                <a:latin typeface="Calibri"/>
                <a:ea typeface="Calibri"/>
                <a:cs typeface="Calibri"/>
                <a:sym typeface="Calibri"/>
              </a:rPr>
              <a:t> = valeur indicateur</a:t>
            </a:r>
            <a:endParaRPr sz="2200">
              <a:solidFill>
                <a:schemeClr val="dk1"/>
              </a:solidFill>
              <a:latin typeface="Calibri"/>
              <a:ea typeface="Calibri"/>
              <a:cs typeface="Calibri"/>
              <a:sym typeface="Calibri"/>
            </a:endParaRPr>
          </a:p>
        </p:txBody>
      </p:sp>
      <p:sp>
        <p:nvSpPr>
          <p:cNvPr id="356" name="Google Shape;356;p17"/>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357" name="Google Shape;357;p17"/>
          <p:cNvSpPr txBox="1"/>
          <p:nvPr/>
        </p:nvSpPr>
        <p:spPr>
          <a:xfrm>
            <a:off x="223816" y="1142087"/>
            <a:ext cx="72522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LIB – Moins c’est élevé, mieux c’est</a:t>
            </a:r>
            <a:endParaRPr/>
          </a:p>
        </p:txBody>
      </p:sp>
      <p:sp>
        <p:nvSpPr>
          <p:cNvPr id="358" name="Google Shape;358;p17"/>
          <p:cNvSpPr txBox="1"/>
          <p:nvPr/>
        </p:nvSpPr>
        <p:spPr>
          <a:xfrm>
            <a:off x="232834" y="5104753"/>
            <a:ext cx="8782454" cy="536101"/>
          </a:xfrm>
          <a:prstGeom prst="rect">
            <a:avLst/>
          </a:prstGeom>
          <a:noFill/>
          <a:ln>
            <a:noFill/>
          </a:ln>
        </p:spPr>
        <p:txBody>
          <a:bodyPr anchorCtr="0" anchor="t" bIns="52075" lIns="104175" spcFirstLastPara="1" rIns="104175" wrap="square" tIns="52075">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t>
            </a:r>
            <a:r>
              <a:rPr lang="en-US" sz="1400">
                <a:solidFill>
                  <a:schemeClr val="dk1"/>
                </a:solidFill>
                <a:latin typeface="Times"/>
                <a:ea typeface="Times"/>
                <a:cs typeface="Times"/>
                <a:sym typeface="Times"/>
              </a:rPr>
              <a:t>(</a:t>
            </a:r>
            <a:r>
              <a:rPr lang="en-US" sz="1400">
                <a:solidFill>
                  <a:schemeClr val="dk1"/>
                </a:solidFill>
                <a:latin typeface="Calibri"/>
                <a:ea typeface="Calibri"/>
                <a:cs typeface="Calibri"/>
                <a:sym typeface="Calibri"/>
              </a:rPr>
              <a:t>Si des repères ne sont pas disponibles, ils sont calculés à partir de quelques valeurs de référence (deux scores normalisés sont associés à deux valeurs et les repères sont récupérés par extrapolation linéaire)) </a:t>
            </a:r>
            <a:endParaRPr sz="1400">
              <a:solidFill>
                <a:schemeClr val="dk1"/>
              </a:solidFill>
              <a:latin typeface="Calibri"/>
              <a:ea typeface="Calibri"/>
              <a:cs typeface="Calibri"/>
              <a:sym typeface="Calibri"/>
            </a:endParaRPr>
          </a:p>
        </p:txBody>
      </p:sp>
      <p:sp>
        <p:nvSpPr>
          <p:cNvPr id="359" name="Google Shape;359;p17"/>
          <p:cNvSpPr txBox="1"/>
          <p:nvPr/>
        </p:nvSpPr>
        <p:spPr>
          <a:xfrm rot="-5400000">
            <a:off x="4892926" y="3026520"/>
            <a:ext cx="162176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Score Normalisé</a:t>
            </a:r>
            <a:endParaRPr sz="800">
              <a:solidFill>
                <a:schemeClr val="dk1"/>
              </a:solidFill>
              <a:latin typeface="Arial"/>
              <a:ea typeface="Arial"/>
              <a:cs typeface="Arial"/>
              <a:sym typeface="Arial"/>
            </a:endParaRPr>
          </a:p>
        </p:txBody>
      </p:sp>
      <p:sp>
        <p:nvSpPr>
          <p:cNvPr id="360" name="Google Shape;360;p17"/>
          <p:cNvSpPr txBox="1"/>
          <p:nvPr/>
        </p:nvSpPr>
        <p:spPr>
          <a:xfrm>
            <a:off x="6409192" y="4209217"/>
            <a:ext cx="162176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Valeur de l’Indicateur</a:t>
            </a:r>
            <a:endParaRPr sz="800">
              <a:solidFill>
                <a:schemeClr val="dk1"/>
              </a:solidFill>
              <a:latin typeface="Arial"/>
              <a:ea typeface="Arial"/>
              <a:cs typeface="Arial"/>
              <a:sym typeface="Arial"/>
            </a:endParaRPr>
          </a:p>
        </p:txBody>
      </p:sp>
      <p:sp>
        <p:nvSpPr>
          <p:cNvPr id="361" name="Google Shape;361;p17"/>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362" name="Google Shape;362;p17"/>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1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368" name="Google Shape;368;p1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69" name="Google Shape;369;p18"/>
          <p:cNvSpPr txBox="1"/>
          <p:nvPr/>
        </p:nvSpPr>
        <p:spPr>
          <a:xfrm>
            <a:off x="177800" y="1779501"/>
            <a:ext cx="4744508"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000">
                <a:solidFill>
                  <a:schemeClr val="dk1"/>
                </a:solidFill>
                <a:latin typeface="Calibri"/>
                <a:ea typeface="Calibri"/>
                <a:cs typeface="Calibri"/>
                <a:sym typeface="Calibri"/>
              </a:rPr>
              <a:t>Indicateur </a:t>
            </a:r>
            <a:endParaRPr b="1" i="1" sz="2000">
              <a:solidFill>
                <a:schemeClr val="dk1"/>
              </a:solidFill>
              <a:latin typeface="Calibri"/>
              <a:ea typeface="Calibri"/>
              <a:cs typeface="Calibri"/>
              <a:sym typeface="Calibri"/>
            </a:endParaRPr>
          </a:p>
          <a:p>
            <a:pPr indent="0" lvl="0" marL="0" marR="0" rtl="0" algn="l">
              <a:spcBef>
                <a:spcPts val="0"/>
              </a:spcBef>
              <a:spcAft>
                <a:spcPts val="0"/>
              </a:spcAft>
              <a:buNone/>
            </a:pPr>
            <a:r>
              <a:rPr i="1" lang="en-US" sz="2000">
                <a:solidFill>
                  <a:schemeClr val="dk1"/>
                </a:solidFill>
                <a:latin typeface="Calibri"/>
                <a:ea typeface="Calibri"/>
                <a:cs typeface="Calibri"/>
                <a:sym typeface="Calibri"/>
              </a:rPr>
              <a:t>Consommation annuelle totale d'énergie thermique finale des bâtiments par surface utile intérieure totale(kWh/ m</a:t>
            </a:r>
            <a:r>
              <a:rPr baseline="30000" i="1" lang="en-US" sz="2000">
                <a:solidFill>
                  <a:schemeClr val="dk1"/>
                </a:solidFill>
                <a:latin typeface="Calibri"/>
                <a:ea typeface="Calibri"/>
                <a:cs typeface="Calibri"/>
                <a:sym typeface="Calibri"/>
              </a:rPr>
              <a:t>2</a:t>
            </a:r>
            <a:r>
              <a:rPr i="1" lang="en-US" sz="2000">
                <a:solidFill>
                  <a:schemeClr val="dk1"/>
                </a:solidFill>
                <a:latin typeface="Calibri"/>
                <a:ea typeface="Calibri"/>
                <a:cs typeface="Calibri"/>
                <a:sym typeface="Calibri"/>
              </a:rPr>
              <a:t>)</a:t>
            </a:r>
            <a:endParaRPr i="1" sz="2000">
              <a:solidFill>
                <a:schemeClr val="dk1"/>
              </a:solidFill>
              <a:latin typeface="Calibri"/>
              <a:ea typeface="Calibri"/>
              <a:cs typeface="Calibri"/>
              <a:sym typeface="Calibri"/>
            </a:endParaRPr>
          </a:p>
        </p:txBody>
      </p:sp>
      <p:graphicFrame>
        <p:nvGraphicFramePr>
          <p:cNvPr id="370" name="Google Shape;370;p18"/>
          <p:cNvGraphicFramePr/>
          <p:nvPr/>
        </p:nvGraphicFramePr>
        <p:xfrm>
          <a:off x="304800" y="3407388"/>
          <a:ext cx="3000000" cy="3000000"/>
        </p:xfrm>
        <a:graphic>
          <a:graphicData uri="http://schemas.openxmlformats.org/drawingml/2006/table">
            <a:tbl>
              <a:tblPr bandRow="1" firstRow="1">
                <a:noFill/>
                <a:tableStyleId>{EF0EF7C3-AEA4-412C-AD73-296BD6742727}</a:tableStyleId>
              </a:tblPr>
              <a:tblGrid>
                <a:gridCol w="4534375"/>
                <a:gridCol w="1062100"/>
              </a:tblGrid>
              <a:tr h="378425">
                <a:tc>
                  <a:txBody>
                    <a:bodyPr/>
                    <a:lstStyle/>
                    <a:p>
                      <a:pPr indent="0" lvl="0" marL="0" marR="0" rtl="0" algn="l">
                        <a:lnSpc>
                          <a:spcPct val="100000"/>
                        </a:lnSpc>
                        <a:spcBef>
                          <a:spcPts val="0"/>
                        </a:spcBef>
                        <a:spcAft>
                          <a:spcPts val="0"/>
                        </a:spcAft>
                        <a:buClr>
                          <a:schemeClr val="dk1"/>
                        </a:buClr>
                        <a:buSzPts val="1800"/>
                        <a:buFont typeface="Calibri"/>
                        <a:buNone/>
                      </a:pPr>
                      <a:r>
                        <a:rPr b="0" i="1" lang="en-US" sz="1800" u="none" cap="none" strike="noStrike">
                          <a:solidFill>
                            <a:schemeClr val="dk1"/>
                          </a:solidFill>
                          <a:latin typeface="Calibri"/>
                          <a:ea typeface="Calibri"/>
                          <a:cs typeface="Calibri"/>
                          <a:sym typeface="Calibri"/>
                        </a:rPr>
                        <a:t>Consommation finale annuelle d'énergie thermique de tous les bâtiments du quartier </a:t>
                      </a:r>
                      <a:r>
                        <a:rPr b="0" lang="en-US" sz="1800" u="none" cap="none" strike="noStrike">
                          <a:latin typeface="Calibri"/>
                          <a:ea typeface="Calibri"/>
                          <a:cs typeface="Calibri"/>
                          <a:sym typeface="Calibri"/>
                        </a:rPr>
                        <a:t>(kWh)</a:t>
                      </a:r>
                      <a:endParaRPr b="0" sz="1800" u="none" cap="none" strike="noStrike">
                        <a:latin typeface="Calibri"/>
                        <a:ea typeface="Calibri"/>
                        <a:cs typeface="Calibri"/>
                        <a:sym typeface="Calibri"/>
                      </a:endParaRPr>
                    </a:p>
                  </a:txBody>
                  <a:tcPr marT="45725" marB="45725" marR="91450" marL="91450">
                    <a:solidFill>
                      <a:srgbClr val="EAF1DD"/>
                    </a:solidFill>
                  </a:tcPr>
                </a:tc>
                <a:tc>
                  <a:txBody>
                    <a:bodyPr/>
                    <a:lstStyle/>
                    <a:p>
                      <a:pPr indent="0" lvl="0" marL="0" marR="0" rtl="0" algn="ctr">
                        <a:lnSpc>
                          <a:spcPct val="100000"/>
                        </a:lnSpc>
                        <a:spcBef>
                          <a:spcPts val="0"/>
                        </a:spcBef>
                        <a:spcAft>
                          <a:spcPts val="0"/>
                        </a:spcAft>
                        <a:buClr>
                          <a:srgbClr val="000000"/>
                        </a:buClr>
                        <a:buSzPts val="1800"/>
                        <a:buFont typeface="Calibri"/>
                        <a:buNone/>
                      </a:pPr>
                      <a:r>
                        <a:rPr b="1" i="0" lang="en-US" sz="1800" u="none" cap="none" strike="noStrike">
                          <a:solidFill>
                            <a:srgbClr val="000000"/>
                          </a:solidFill>
                          <a:latin typeface="Calibri"/>
                          <a:ea typeface="Calibri"/>
                          <a:cs typeface="Calibri"/>
                          <a:sym typeface="Calibri"/>
                        </a:rPr>
                        <a:t>283793</a:t>
                      </a:r>
                      <a:endParaRPr/>
                    </a:p>
                  </a:txBody>
                  <a:tcPr marT="45725" marB="45725" marR="91450" marL="91450" anchor="ctr">
                    <a:solidFill>
                      <a:srgbClr val="D6E3BC"/>
                    </a:solidFill>
                  </a:tcPr>
                </a:tc>
              </a:tr>
              <a:tr h="378425">
                <a:tc>
                  <a:txBody>
                    <a:bodyPr/>
                    <a:lstStyle/>
                    <a:p>
                      <a:pPr indent="0" lvl="0" marL="0" marR="0" rtl="0" algn="l">
                        <a:spcBef>
                          <a:spcPts val="0"/>
                        </a:spcBef>
                        <a:spcAft>
                          <a:spcPts val="0"/>
                        </a:spcAft>
                        <a:buNone/>
                      </a:pPr>
                      <a:r>
                        <a:rPr i="1" lang="en-US" sz="1800" u="none" cap="none" strike="noStrike"/>
                        <a:t>Surface de plancher utile intérieure totale de tous les bâtiments du quartier (m</a:t>
                      </a:r>
                      <a:r>
                        <a:rPr baseline="30000" i="1" lang="en-US" sz="1800" u="none" cap="none" strike="noStrike"/>
                        <a:t>2</a:t>
                      </a:r>
                      <a:r>
                        <a:rPr i="1" lang="en-US" sz="1800" u="none" cap="none" strike="noStrike"/>
                        <a:t>)</a:t>
                      </a:r>
                      <a:endParaRPr i="1" sz="1800"/>
                    </a:p>
                  </a:txBody>
                  <a:tcPr marT="45725" marB="45725" marR="91450" marL="91450">
                    <a:solidFill>
                      <a:srgbClr val="EAF1DD"/>
                    </a:solidFill>
                  </a:tcPr>
                </a:tc>
                <a:tc>
                  <a:txBody>
                    <a:bodyPr/>
                    <a:lstStyle/>
                    <a:p>
                      <a:pPr indent="0" lvl="0" marL="0" marR="0" rtl="0" algn="ctr">
                        <a:spcBef>
                          <a:spcPts val="0"/>
                        </a:spcBef>
                        <a:spcAft>
                          <a:spcPts val="0"/>
                        </a:spcAft>
                        <a:buNone/>
                      </a:pPr>
                      <a:r>
                        <a:rPr b="1" lang="en-US" sz="1800"/>
                        <a:t>3855</a:t>
                      </a:r>
                      <a:endParaRPr b="1" sz="1800"/>
                    </a:p>
                  </a:txBody>
                  <a:tcPr marT="45725" marB="45725" marR="91450" marL="91450" anchor="ctr">
                    <a:solidFill>
                      <a:srgbClr val="D6E3BC"/>
                    </a:solidFill>
                  </a:tcPr>
                </a:tc>
              </a:tr>
              <a:tr h="378425">
                <a:tc>
                  <a:txBody>
                    <a:bodyPr/>
                    <a:lstStyle/>
                    <a:p>
                      <a:pPr indent="0" lvl="0" marL="0" marR="0" rtl="0" algn="l">
                        <a:spcBef>
                          <a:spcPts val="0"/>
                        </a:spcBef>
                        <a:spcAft>
                          <a:spcPts val="0"/>
                        </a:spcAft>
                        <a:buNone/>
                      </a:pPr>
                      <a:r>
                        <a:rPr i="1" lang="en-US" sz="1800">
                          <a:solidFill>
                            <a:schemeClr val="dk1"/>
                          </a:solidFill>
                          <a:latin typeface="Calibri"/>
                          <a:ea typeface="Calibri"/>
                          <a:cs typeface="Calibri"/>
                          <a:sym typeface="Calibri"/>
                        </a:rPr>
                        <a:t>Consommation annuelle totale d'énergie thermique finale des bâtiments par surface utile intérieure totale </a:t>
                      </a:r>
                      <a:r>
                        <a:rPr i="1" lang="en-US" sz="1800"/>
                        <a:t>(kWh/ m</a:t>
                      </a:r>
                      <a:r>
                        <a:rPr baseline="30000" i="1" lang="en-US" sz="1800"/>
                        <a:t>2</a:t>
                      </a:r>
                      <a:r>
                        <a:rPr i="1" lang="en-US" sz="1800"/>
                        <a:t>)</a:t>
                      </a:r>
                      <a:endParaRPr i="1" sz="1800"/>
                    </a:p>
                  </a:txBody>
                  <a:tcPr marT="45725" marB="45725" marR="91450" marL="91450">
                    <a:solidFill>
                      <a:srgbClr val="EAF1DD"/>
                    </a:solidFill>
                  </a:tcPr>
                </a:tc>
                <a:tc>
                  <a:txBody>
                    <a:bodyPr/>
                    <a:lstStyle/>
                    <a:p>
                      <a:pPr indent="0" lvl="0" marL="0" marR="0" rtl="0" algn="ctr">
                        <a:spcBef>
                          <a:spcPts val="0"/>
                        </a:spcBef>
                        <a:spcAft>
                          <a:spcPts val="0"/>
                        </a:spcAft>
                        <a:buNone/>
                      </a:pPr>
                      <a:r>
                        <a:rPr b="1" lang="en-US" sz="1800"/>
                        <a:t>73.6</a:t>
                      </a:r>
                      <a:endParaRPr b="1" sz="1800"/>
                    </a:p>
                  </a:txBody>
                  <a:tcPr marT="45725" marB="45725" marR="91450" marL="91450" anchor="ctr">
                    <a:solidFill>
                      <a:srgbClr val="D6E3BC"/>
                    </a:solidFill>
                  </a:tcPr>
                </a:tc>
              </a:tr>
            </a:tbl>
          </a:graphicData>
        </a:graphic>
      </p:graphicFrame>
      <p:grpSp>
        <p:nvGrpSpPr>
          <p:cNvPr id="371" name="Google Shape;371;p18"/>
          <p:cNvGrpSpPr/>
          <p:nvPr/>
        </p:nvGrpSpPr>
        <p:grpSpPr>
          <a:xfrm>
            <a:off x="6009641" y="3703988"/>
            <a:ext cx="2885894" cy="2139045"/>
            <a:chOff x="5767452" y="1295531"/>
            <a:chExt cx="2885894" cy="2139045"/>
          </a:xfrm>
        </p:grpSpPr>
        <p:grpSp>
          <p:nvGrpSpPr>
            <p:cNvPr id="372" name="Google Shape;372;p18"/>
            <p:cNvGrpSpPr/>
            <p:nvPr/>
          </p:nvGrpSpPr>
          <p:grpSpPr>
            <a:xfrm>
              <a:off x="5914993" y="1295531"/>
              <a:ext cx="2738353" cy="2139045"/>
              <a:chOff x="5914993" y="1295531"/>
              <a:chExt cx="2738353" cy="2139045"/>
            </a:xfrm>
          </p:grpSpPr>
          <p:pic>
            <p:nvPicPr>
              <p:cNvPr id="373" name="Google Shape;373;p18"/>
              <p:cNvPicPr preferRelativeResize="0"/>
              <p:nvPr/>
            </p:nvPicPr>
            <p:blipFill rotWithShape="1">
              <a:blip r:embed="rId3">
                <a:alphaModFix/>
              </a:blip>
              <a:srcRect b="0" l="0" r="0" t="0"/>
              <a:stretch/>
            </p:blipFill>
            <p:spPr>
              <a:xfrm>
                <a:off x="5914993" y="1457585"/>
                <a:ext cx="2549088" cy="1976991"/>
              </a:xfrm>
              <a:prstGeom prst="rect">
                <a:avLst/>
              </a:prstGeom>
              <a:noFill/>
              <a:ln>
                <a:noFill/>
              </a:ln>
              <a:effectLst>
                <a:outerShdw blurRad="190500" rotWithShape="0" algn="tl">
                  <a:srgbClr val="000000">
                    <a:alpha val="69803"/>
                  </a:srgbClr>
                </a:outerShdw>
              </a:effectLst>
            </p:spPr>
          </p:pic>
          <p:pic>
            <p:nvPicPr>
              <p:cNvPr id="374" name="Google Shape;374;p18"/>
              <p:cNvPicPr preferRelativeResize="0"/>
              <p:nvPr/>
            </p:nvPicPr>
            <p:blipFill rotWithShape="1">
              <a:blip r:embed="rId4">
                <a:alphaModFix/>
              </a:blip>
              <a:srcRect b="0" l="0" r="0" t="0"/>
              <a:stretch/>
            </p:blipFill>
            <p:spPr>
              <a:xfrm>
                <a:off x="7348654" y="1295531"/>
                <a:ext cx="1304692" cy="755970"/>
              </a:xfrm>
              <a:prstGeom prst="rect">
                <a:avLst/>
              </a:prstGeom>
              <a:noFill/>
              <a:ln>
                <a:noFill/>
              </a:ln>
            </p:spPr>
          </p:pic>
        </p:grpSp>
        <p:sp>
          <p:nvSpPr>
            <p:cNvPr id="375" name="Google Shape;375;p18"/>
            <p:cNvSpPr/>
            <p:nvPr/>
          </p:nvSpPr>
          <p:spPr>
            <a:xfrm>
              <a:off x="5767452" y="1895888"/>
              <a:ext cx="2844000" cy="428263"/>
            </a:xfrm>
            <a:prstGeom prst="rect">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6" name="Google Shape;376;p18"/>
          <p:cNvGrpSpPr/>
          <p:nvPr/>
        </p:nvGrpSpPr>
        <p:grpSpPr>
          <a:xfrm>
            <a:off x="4665134" y="1332194"/>
            <a:ext cx="4386036" cy="2340000"/>
            <a:chOff x="1014675" y="1624427"/>
            <a:chExt cx="7114649" cy="3609145"/>
          </a:xfrm>
        </p:grpSpPr>
        <p:pic>
          <p:nvPicPr>
            <p:cNvPr id="377" name="Google Shape;377;p18"/>
            <p:cNvPicPr preferRelativeResize="0"/>
            <p:nvPr/>
          </p:nvPicPr>
          <p:blipFill rotWithShape="1">
            <a:blip r:embed="rId5">
              <a:alphaModFix/>
            </a:blip>
            <a:srcRect b="0" l="0" r="0" t="0"/>
            <a:stretch/>
          </p:blipFill>
          <p:spPr>
            <a:xfrm>
              <a:off x="1014675" y="1624427"/>
              <a:ext cx="7114649" cy="3609145"/>
            </a:xfrm>
            <a:prstGeom prst="rect">
              <a:avLst/>
            </a:prstGeom>
            <a:noFill/>
            <a:ln>
              <a:noFill/>
            </a:ln>
          </p:spPr>
        </p:pic>
        <p:cxnSp>
          <p:nvCxnSpPr>
            <p:cNvPr id="378" name="Google Shape;378;p18"/>
            <p:cNvCxnSpPr/>
            <p:nvPr/>
          </p:nvCxnSpPr>
          <p:spPr>
            <a:xfrm flipH="1" rot="10800000">
              <a:off x="5887368" y="4190594"/>
              <a:ext cx="1980000" cy="4890"/>
            </a:xfrm>
            <a:prstGeom prst="straightConnector1">
              <a:avLst/>
            </a:prstGeom>
            <a:noFill/>
            <a:ln cap="flat" cmpd="sng" w="19050">
              <a:solidFill>
                <a:srgbClr val="4A7DBA"/>
              </a:solidFill>
              <a:prstDash val="solid"/>
              <a:round/>
              <a:headEnd len="sm" w="sm" type="none"/>
              <a:tailEnd len="sm" w="sm" type="none"/>
            </a:ln>
          </p:spPr>
        </p:cxnSp>
        <p:cxnSp>
          <p:nvCxnSpPr>
            <p:cNvPr id="379" name="Google Shape;379;p18"/>
            <p:cNvCxnSpPr/>
            <p:nvPr/>
          </p:nvCxnSpPr>
          <p:spPr>
            <a:xfrm>
              <a:off x="5892257" y="3838524"/>
              <a:ext cx="4890" cy="356958"/>
            </a:xfrm>
            <a:prstGeom prst="straightConnector1">
              <a:avLst/>
            </a:prstGeom>
            <a:noFill/>
            <a:ln cap="flat" cmpd="sng" w="19050">
              <a:solidFill>
                <a:srgbClr val="4A7DBA"/>
              </a:solidFill>
              <a:prstDash val="solid"/>
              <a:round/>
              <a:headEnd len="sm" w="sm" type="none"/>
              <a:tailEnd len="sm" w="sm" type="none"/>
            </a:ln>
          </p:spPr>
        </p:cxnSp>
        <p:cxnSp>
          <p:nvCxnSpPr>
            <p:cNvPr id="380" name="Google Shape;380;p18"/>
            <p:cNvCxnSpPr/>
            <p:nvPr/>
          </p:nvCxnSpPr>
          <p:spPr>
            <a:xfrm flipH="1" rot="10800000">
              <a:off x="1682921" y="2118117"/>
              <a:ext cx="720000" cy="4890"/>
            </a:xfrm>
            <a:prstGeom prst="straightConnector1">
              <a:avLst/>
            </a:prstGeom>
            <a:noFill/>
            <a:ln cap="flat" cmpd="sng" w="19050">
              <a:solidFill>
                <a:srgbClr val="4A7DBA"/>
              </a:solidFill>
              <a:prstDash val="solid"/>
              <a:round/>
              <a:headEnd len="sm" w="sm" type="none"/>
              <a:tailEnd len="sm" w="sm" type="none"/>
            </a:ln>
          </p:spPr>
        </p:cxnSp>
        <p:sp>
          <p:nvSpPr>
            <p:cNvPr id="381" name="Google Shape;381;p18"/>
            <p:cNvSpPr/>
            <p:nvPr/>
          </p:nvSpPr>
          <p:spPr>
            <a:xfrm>
              <a:off x="2354766" y="2068014"/>
              <a:ext cx="92542" cy="99113"/>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sp>
          <p:nvSpPr>
            <p:cNvPr id="382" name="Google Shape;382;p18"/>
            <p:cNvSpPr/>
            <p:nvPr/>
          </p:nvSpPr>
          <p:spPr>
            <a:xfrm>
              <a:off x="5849214" y="3785185"/>
              <a:ext cx="92542" cy="99113"/>
            </a:xfrm>
            <a:prstGeom prst="ellipse">
              <a:avLst/>
            </a:prstGeom>
            <a:solidFill>
              <a:srgbClr val="66FF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Times"/>
                <a:ea typeface="Times"/>
                <a:cs typeface="Times"/>
                <a:sym typeface="Times"/>
              </a:endParaRPr>
            </a:p>
          </p:txBody>
        </p:sp>
        <p:cxnSp>
          <p:nvCxnSpPr>
            <p:cNvPr id="383" name="Google Shape;383;p18"/>
            <p:cNvCxnSpPr/>
            <p:nvPr/>
          </p:nvCxnSpPr>
          <p:spPr>
            <a:xfrm rot="10800000">
              <a:off x="6200451" y="4239374"/>
              <a:ext cx="0" cy="324000"/>
            </a:xfrm>
            <a:prstGeom prst="straightConnector1">
              <a:avLst/>
            </a:prstGeom>
            <a:noFill/>
            <a:ln cap="flat" cmpd="sng" w="28575">
              <a:solidFill>
                <a:srgbClr val="00B050"/>
              </a:solidFill>
              <a:prstDash val="dash"/>
              <a:round/>
              <a:headEnd len="sm" w="sm" type="none"/>
              <a:tailEnd len="sm" w="sm" type="none"/>
            </a:ln>
          </p:spPr>
        </p:cxnSp>
        <p:sp>
          <p:nvSpPr>
            <p:cNvPr id="384" name="Google Shape;384;p18"/>
            <p:cNvSpPr/>
            <p:nvPr/>
          </p:nvSpPr>
          <p:spPr>
            <a:xfrm>
              <a:off x="6142864" y="4138783"/>
              <a:ext cx="97350" cy="98388"/>
            </a:xfrm>
            <a:prstGeom prst="ellipse">
              <a:avLst/>
            </a:prstGeom>
            <a:solidFill>
              <a:srgbClr val="2E9A67"/>
            </a:solidFill>
            <a:ln cap="flat" cmpd="sng" w="9525">
              <a:solidFill>
                <a:schemeClr val="dk1"/>
              </a:solidFill>
              <a:prstDash val="solid"/>
              <a:round/>
              <a:headEnd len="sm" w="sm" type="none"/>
              <a:tailEnd len="sm" w="sm" type="none"/>
            </a:ln>
          </p:spPr>
          <p:txBody>
            <a:bodyPr anchorCtr="0" anchor="t" bIns="52075" lIns="104175" spcFirstLastPara="1" rIns="104175" wrap="square" tIns="52075">
              <a:noAutofit/>
            </a:bodyPr>
            <a:lstStyle/>
            <a:p>
              <a:pPr indent="0" lvl="0" marL="0" marR="0" rtl="0" algn="l">
                <a:spcBef>
                  <a:spcPts val="0"/>
                </a:spcBef>
                <a:spcAft>
                  <a:spcPts val="0"/>
                </a:spcAft>
                <a:buClr>
                  <a:schemeClr val="dk1"/>
                </a:buClr>
                <a:buSzPts val="2700"/>
                <a:buFont typeface="Times"/>
                <a:buNone/>
              </a:pPr>
              <a:r>
                <a:t/>
              </a:r>
              <a:endParaRPr sz="2700">
                <a:solidFill>
                  <a:schemeClr val="dk1"/>
                </a:solidFill>
                <a:latin typeface="Times"/>
                <a:ea typeface="Times"/>
                <a:cs typeface="Times"/>
                <a:sym typeface="Times"/>
              </a:endParaRPr>
            </a:p>
          </p:txBody>
        </p:sp>
        <p:cxnSp>
          <p:nvCxnSpPr>
            <p:cNvPr id="385" name="Google Shape;385;p18"/>
            <p:cNvCxnSpPr/>
            <p:nvPr/>
          </p:nvCxnSpPr>
          <p:spPr>
            <a:xfrm rot="10800000">
              <a:off x="1695941" y="4198313"/>
              <a:ext cx="4500000" cy="0"/>
            </a:xfrm>
            <a:prstGeom prst="straightConnector1">
              <a:avLst/>
            </a:prstGeom>
            <a:noFill/>
            <a:ln cap="flat" cmpd="sng" w="28575">
              <a:solidFill>
                <a:srgbClr val="00B050"/>
              </a:solidFill>
              <a:prstDash val="dash"/>
              <a:round/>
              <a:headEnd len="sm" w="sm" type="none"/>
              <a:tailEnd len="sm" w="sm" type="none"/>
            </a:ln>
          </p:spPr>
        </p:cxnSp>
      </p:grpSp>
      <p:sp>
        <p:nvSpPr>
          <p:cNvPr id="386" name="Google Shape;386;p18"/>
          <p:cNvSpPr txBox="1"/>
          <p:nvPr/>
        </p:nvSpPr>
        <p:spPr>
          <a:xfrm>
            <a:off x="360168" y="3034319"/>
            <a:ext cx="70724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Audit</a:t>
            </a:r>
            <a:endParaRPr b="1" sz="1800">
              <a:solidFill>
                <a:schemeClr val="dk1"/>
              </a:solidFill>
              <a:latin typeface="Calibri"/>
              <a:ea typeface="Calibri"/>
              <a:cs typeface="Calibri"/>
              <a:sym typeface="Calibri"/>
            </a:endParaRPr>
          </a:p>
        </p:txBody>
      </p:sp>
      <p:sp>
        <p:nvSpPr>
          <p:cNvPr id="387" name="Google Shape;387;p18"/>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388" name="Google Shape;388;p18"/>
          <p:cNvSpPr txBox="1"/>
          <p:nvPr/>
        </p:nvSpPr>
        <p:spPr>
          <a:xfrm>
            <a:off x="156083" y="1065886"/>
            <a:ext cx="725225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Quantitative: LIB – Moins c’est élevé, mieux c’est</a:t>
            </a:r>
            <a:endParaRPr/>
          </a:p>
          <a:p>
            <a:pPr indent="0" lvl="0" marL="0" marR="0" rtl="0" algn="l">
              <a:spcBef>
                <a:spcPts val="0"/>
              </a:spcBef>
              <a:spcAft>
                <a:spcPts val="0"/>
              </a:spcAft>
              <a:buNone/>
            </a:pPr>
            <a:r>
              <a:rPr b="1" lang="en-US" sz="2400">
                <a:solidFill>
                  <a:schemeClr val="dk1"/>
                </a:solidFill>
                <a:latin typeface="Calibri"/>
                <a:ea typeface="Calibri"/>
                <a:cs typeface="Calibri"/>
                <a:sym typeface="Calibri"/>
              </a:rPr>
              <a:t>Exemple</a:t>
            </a:r>
            <a:endParaRPr b="1" sz="2400">
              <a:solidFill>
                <a:schemeClr val="dk1"/>
              </a:solidFill>
              <a:latin typeface="Calibri"/>
              <a:ea typeface="Calibri"/>
              <a:cs typeface="Calibri"/>
              <a:sym typeface="Calibri"/>
            </a:endParaRPr>
          </a:p>
        </p:txBody>
      </p:sp>
      <p:sp>
        <p:nvSpPr>
          <p:cNvPr id="389" name="Google Shape;389;p18"/>
          <p:cNvSpPr txBox="1"/>
          <p:nvPr/>
        </p:nvSpPr>
        <p:spPr>
          <a:xfrm rot="-5400000">
            <a:off x="4003927" y="2256054"/>
            <a:ext cx="1621768"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800">
                <a:solidFill>
                  <a:schemeClr val="dk1"/>
                </a:solidFill>
                <a:latin typeface="Arial"/>
                <a:ea typeface="Arial"/>
                <a:cs typeface="Arial"/>
                <a:sym typeface="Arial"/>
              </a:rPr>
              <a:t>Score Normalisé</a:t>
            </a:r>
            <a:endParaRPr sz="800">
              <a:solidFill>
                <a:schemeClr val="dk1"/>
              </a:solidFill>
              <a:latin typeface="Arial"/>
              <a:ea typeface="Arial"/>
              <a:cs typeface="Arial"/>
              <a:sym typeface="Arial"/>
            </a:endParaRPr>
          </a:p>
        </p:txBody>
      </p:sp>
      <p:sp>
        <p:nvSpPr>
          <p:cNvPr id="390" name="Google Shape;390;p18"/>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391" name="Google Shape;391;p18"/>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1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397" name="Google Shape;397;p1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98" name="Google Shape;398;p19"/>
          <p:cNvSpPr txBox="1"/>
          <p:nvPr/>
        </p:nvSpPr>
        <p:spPr>
          <a:xfrm>
            <a:off x="113751" y="1226753"/>
            <a:ext cx="5224682"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Qualitative</a:t>
            </a:r>
            <a:endParaRPr b="1" sz="2400">
              <a:solidFill>
                <a:schemeClr val="dk1"/>
              </a:solidFill>
              <a:latin typeface="Calibri"/>
              <a:ea typeface="Calibri"/>
              <a:cs typeface="Calibri"/>
              <a:sym typeface="Calibri"/>
            </a:endParaRPr>
          </a:p>
        </p:txBody>
      </p:sp>
      <p:sp>
        <p:nvSpPr>
          <p:cNvPr id="399" name="Google Shape;399;p19"/>
          <p:cNvSpPr txBox="1"/>
          <p:nvPr/>
        </p:nvSpPr>
        <p:spPr>
          <a:xfrm>
            <a:off x="3638954" y="5895975"/>
            <a:ext cx="5325534"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200">
                <a:solidFill>
                  <a:schemeClr val="dk1"/>
                </a:solidFill>
                <a:latin typeface="Calibri"/>
                <a:ea typeface="Calibri"/>
                <a:cs typeface="Calibri"/>
                <a:sym typeface="Calibri"/>
              </a:rPr>
              <a:t>Descriptions</a:t>
            </a:r>
            <a:endParaRPr b="1" sz="1200">
              <a:solidFill>
                <a:schemeClr val="dk1"/>
              </a:solidFill>
              <a:latin typeface="Calibri"/>
              <a:ea typeface="Calibri"/>
              <a:cs typeface="Calibri"/>
              <a:sym typeface="Calibri"/>
            </a:endParaRPr>
          </a:p>
        </p:txBody>
      </p:sp>
      <p:sp>
        <p:nvSpPr>
          <p:cNvPr id="400" name="Google Shape;400;p19"/>
          <p:cNvSpPr txBox="1"/>
          <p:nvPr/>
        </p:nvSpPr>
        <p:spPr>
          <a:xfrm rot="-5400000">
            <a:off x="1055604" y="3578670"/>
            <a:ext cx="4164995"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200">
                <a:solidFill>
                  <a:schemeClr val="dk1"/>
                </a:solidFill>
                <a:latin typeface="Calibri"/>
                <a:ea typeface="Calibri"/>
                <a:cs typeface="Calibri"/>
                <a:sym typeface="Calibri"/>
              </a:rPr>
              <a:t>Normalized Score</a:t>
            </a:r>
            <a:endParaRPr b="1" sz="1200">
              <a:solidFill>
                <a:schemeClr val="dk1"/>
              </a:solidFill>
              <a:latin typeface="Calibri"/>
              <a:ea typeface="Calibri"/>
              <a:cs typeface="Calibri"/>
              <a:sym typeface="Calibri"/>
            </a:endParaRPr>
          </a:p>
        </p:txBody>
      </p:sp>
      <p:sp>
        <p:nvSpPr>
          <p:cNvPr id="401" name="Google Shape;401;p19"/>
          <p:cNvSpPr txBox="1"/>
          <p:nvPr/>
        </p:nvSpPr>
        <p:spPr>
          <a:xfrm>
            <a:off x="577441" y="2480401"/>
            <a:ext cx="24840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600">
                <a:solidFill>
                  <a:schemeClr val="dk1"/>
                </a:solidFill>
                <a:latin typeface="Calibri"/>
                <a:ea typeface="Calibri"/>
                <a:cs typeface="Calibri"/>
                <a:sym typeface="Calibri"/>
              </a:rPr>
              <a:t>Situations discrètes, décrivant la performance de l'indicateur pour chaque score normalisé</a:t>
            </a:r>
            <a:endParaRPr i="1" sz="1600">
              <a:solidFill>
                <a:srgbClr val="000000"/>
              </a:solidFill>
              <a:latin typeface="Verdana"/>
              <a:ea typeface="Verdana"/>
              <a:cs typeface="Verdana"/>
              <a:sym typeface="Verdana"/>
            </a:endParaRPr>
          </a:p>
        </p:txBody>
      </p:sp>
      <p:pic>
        <p:nvPicPr>
          <p:cNvPr id="402" name="Google Shape;402;p19"/>
          <p:cNvPicPr preferRelativeResize="0"/>
          <p:nvPr/>
        </p:nvPicPr>
        <p:blipFill rotWithShape="1">
          <a:blip r:embed="rId3">
            <a:alphaModFix/>
          </a:blip>
          <a:srcRect b="2349" l="0" r="0" t="0"/>
          <a:stretch/>
        </p:blipFill>
        <p:spPr>
          <a:xfrm>
            <a:off x="3379912" y="1482272"/>
            <a:ext cx="5764088" cy="4413703"/>
          </a:xfrm>
          <a:prstGeom prst="rect">
            <a:avLst/>
          </a:prstGeom>
          <a:noFill/>
          <a:ln>
            <a:noFill/>
          </a:ln>
        </p:spPr>
      </p:pic>
      <p:sp>
        <p:nvSpPr>
          <p:cNvPr id="403" name="Google Shape;403;p19"/>
          <p:cNvSpPr txBox="1"/>
          <p:nvPr/>
        </p:nvSpPr>
        <p:spPr>
          <a:xfrm>
            <a:off x="328296" y="4776850"/>
            <a:ext cx="3127285" cy="123110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1800">
                <a:solidFill>
                  <a:schemeClr val="dk1"/>
                </a:solidFill>
                <a:latin typeface="Calibri"/>
                <a:ea typeface="Calibri"/>
                <a:cs typeface="Calibri"/>
                <a:sym typeface="Calibri"/>
              </a:rPr>
              <a:t>Exemple</a:t>
            </a:r>
            <a:r>
              <a:rPr i="1" lang="en-US" sz="1800">
                <a:solidFill>
                  <a:schemeClr val="dk1"/>
                </a:solidFill>
                <a:latin typeface="Calibri"/>
                <a:ea typeface="Calibri"/>
                <a:cs typeface="Calibri"/>
                <a:sym typeface="Calibri"/>
              </a:rPr>
              <a:t>:</a:t>
            </a:r>
            <a:endParaRPr i="1" sz="1800">
              <a:solidFill>
                <a:schemeClr val="dk1"/>
              </a:solidFill>
              <a:latin typeface="Calibri"/>
              <a:ea typeface="Calibri"/>
              <a:cs typeface="Calibri"/>
              <a:sym typeface="Calibri"/>
            </a:endParaRPr>
          </a:p>
          <a:p>
            <a:pPr indent="0" lvl="0" marL="0" marR="0" rtl="0" algn="l">
              <a:spcBef>
                <a:spcPts val="0"/>
              </a:spcBef>
              <a:spcAft>
                <a:spcPts val="0"/>
              </a:spcAft>
              <a:buNone/>
            </a:pPr>
            <a:r>
              <a:rPr i="1" lang="en-US" sz="1400">
                <a:solidFill>
                  <a:schemeClr val="dk1"/>
                </a:solidFill>
                <a:latin typeface="Calibri"/>
                <a:ea typeface="Calibri"/>
                <a:cs typeface="Calibri"/>
                <a:sym typeface="Calibri"/>
              </a:rPr>
              <a:t>Sécurité perçue des espaces publics pour les piétons </a:t>
            </a:r>
            <a:endParaRPr i="1" sz="1400">
              <a:solidFill>
                <a:schemeClr val="dk1"/>
              </a:solidFill>
              <a:latin typeface="Calibri"/>
              <a:ea typeface="Calibri"/>
              <a:cs typeface="Calibri"/>
              <a:sym typeface="Calibri"/>
            </a:endParaRPr>
          </a:p>
          <a:p>
            <a:pPr indent="0" lvl="0" marL="0" marR="0" rtl="0" algn="l">
              <a:spcBef>
                <a:spcPts val="0"/>
              </a:spcBef>
              <a:spcAft>
                <a:spcPts val="0"/>
              </a:spcAft>
              <a:buNone/>
            </a:pPr>
            <a:r>
              <a:rPr i="1" lang="en-US" sz="1400">
                <a:solidFill>
                  <a:schemeClr val="dk1"/>
                </a:solidFill>
                <a:latin typeface="Calibri"/>
                <a:ea typeface="Calibri"/>
                <a:cs typeface="Calibri"/>
                <a:sym typeface="Calibri"/>
              </a:rPr>
              <a:t>Implication de la communauté dans les activités d'urbanisme</a:t>
            </a:r>
            <a:endParaRPr i="1" sz="1400">
              <a:solidFill>
                <a:schemeClr val="dk1"/>
              </a:solidFill>
              <a:latin typeface="Calibri"/>
              <a:ea typeface="Calibri"/>
              <a:cs typeface="Calibri"/>
              <a:sym typeface="Calibri"/>
            </a:endParaRPr>
          </a:p>
        </p:txBody>
      </p:sp>
      <p:sp>
        <p:nvSpPr>
          <p:cNvPr id="404" name="Google Shape;404;p19"/>
          <p:cNvSpPr/>
          <p:nvPr/>
        </p:nvSpPr>
        <p:spPr>
          <a:xfrm>
            <a:off x="147618" y="662244"/>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405" name="Google Shape;405;p19"/>
          <p:cNvSpPr txBox="1"/>
          <p:nvPr/>
        </p:nvSpPr>
        <p:spPr>
          <a:xfrm rot="-5400000">
            <a:off x="2352928" y="3705400"/>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chemeClr val="dk1"/>
                </a:solidFill>
                <a:latin typeface="Arial"/>
                <a:ea typeface="Arial"/>
                <a:cs typeface="Arial"/>
                <a:sym typeface="Arial"/>
              </a:rPr>
              <a:t>Score Normalisé</a:t>
            </a:r>
            <a:endParaRPr b="1" sz="1000">
              <a:solidFill>
                <a:schemeClr val="dk1"/>
              </a:solidFill>
              <a:latin typeface="Arial"/>
              <a:ea typeface="Arial"/>
              <a:cs typeface="Arial"/>
              <a:sym typeface="Arial"/>
            </a:endParaRPr>
          </a:p>
        </p:txBody>
      </p:sp>
      <p:sp>
        <p:nvSpPr>
          <p:cNvPr id="406" name="Google Shape;406;p19"/>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407" name="Google Shape;407;p19"/>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sz="3200"/>
              <a:t>SMC SNTool – Echelle du Quartier</a:t>
            </a:r>
            <a:endParaRPr sz="3200"/>
          </a:p>
        </p:txBody>
      </p:sp>
      <p:sp>
        <p:nvSpPr>
          <p:cNvPr id="44" name="Google Shape;44;p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5" name="Google Shape;45;p2"/>
          <p:cNvSpPr txBox="1"/>
          <p:nvPr/>
        </p:nvSpPr>
        <p:spPr>
          <a:xfrm>
            <a:off x="179387" y="1005241"/>
            <a:ext cx="8785225" cy="4664418"/>
          </a:xfrm>
          <a:prstGeom prst="rect">
            <a:avLst/>
          </a:prstGeom>
          <a:noFill/>
          <a:ln>
            <a:noFill/>
          </a:ln>
        </p:spPr>
        <p:txBody>
          <a:bodyPr anchorCtr="0" anchor="t" bIns="45700" lIns="91425" spcFirstLastPara="1" rIns="91425" wrap="square" tIns="45700">
            <a:normAutofit fontScale="92500"/>
          </a:bodyPr>
          <a:lstStyle/>
          <a:p>
            <a:pPr indent="-342900" lvl="0" marL="342900" marR="0" rtl="0" algn="just">
              <a:spcBef>
                <a:spcPts val="0"/>
              </a:spcBef>
              <a:spcAft>
                <a:spcPts val="0"/>
              </a:spcAft>
              <a:buClr>
                <a:schemeClr val="dk1"/>
              </a:buClr>
              <a:buSzPct val="100000"/>
              <a:buFont typeface="Arial"/>
              <a:buChar char="•"/>
            </a:pPr>
            <a:r>
              <a:rPr lang="en-US" sz="2200" u="sng">
                <a:solidFill>
                  <a:schemeClr val="dk1"/>
                </a:solidFill>
                <a:latin typeface="Calibri"/>
                <a:ea typeface="Calibri"/>
                <a:cs typeface="Calibri"/>
                <a:sym typeface="Calibri"/>
              </a:rPr>
              <a:t>Objectif</a:t>
            </a:r>
            <a:r>
              <a:rPr lang="en-US" sz="2200">
                <a:solidFill>
                  <a:schemeClr val="dk1"/>
                </a:solidFill>
                <a:latin typeface="Calibri"/>
                <a:ea typeface="Calibri"/>
                <a:cs typeface="Calibri"/>
                <a:sym typeface="Calibri"/>
              </a:rPr>
              <a:t> 🡪 </a:t>
            </a:r>
            <a:r>
              <a:rPr b="1" lang="en-US" sz="2400">
                <a:solidFill>
                  <a:schemeClr val="dk1"/>
                </a:solidFill>
                <a:latin typeface="Calibri"/>
                <a:ea typeface="Calibri"/>
                <a:cs typeface="Calibri"/>
                <a:sym typeface="Calibri"/>
              </a:rPr>
              <a:t>contextualiser</a:t>
            </a:r>
            <a:r>
              <a:rPr lang="en-US" sz="2400">
                <a:solidFill>
                  <a:schemeClr val="dk1"/>
                </a:solidFill>
                <a:latin typeface="Calibri"/>
                <a:ea typeface="Calibri"/>
                <a:cs typeface="Calibri"/>
                <a:sym typeface="Calibri"/>
              </a:rPr>
              <a:t> le Cadre Générique en tenant compte des spécificités urbaines</a:t>
            </a:r>
            <a:endParaRPr sz="2200">
              <a:solidFill>
                <a:schemeClr val="dk1"/>
              </a:solidFill>
              <a:latin typeface="Calibri"/>
              <a:ea typeface="Calibri"/>
              <a:cs typeface="Calibri"/>
              <a:sym typeface="Calibri"/>
            </a:endParaRPr>
          </a:p>
          <a:p>
            <a:pPr indent="-213677" lvl="0" marL="342900" marR="0" rtl="0" algn="just">
              <a:spcBef>
                <a:spcPts val="407"/>
              </a:spcBef>
              <a:spcAft>
                <a:spcPts val="0"/>
              </a:spcAft>
              <a:buClr>
                <a:schemeClr val="dk1"/>
              </a:buClr>
              <a:buSzPct val="100000"/>
              <a:buFont typeface="Arial"/>
              <a:buNone/>
            </a:pPr>
            <a:r>
              <a:t/>
            </a:r>
            <a:endParaRPr sz="2200">
              <a:solidFill>
                <a:schemeClr val="dk1"/>
              </a:solidFill>
              <a:latin typeface="Calibri"/>
              <a:ea typeface="Calibri"/>
              <a:cs typeface="Calibri"/>
              <a:sym typeface="Calibri"/>
            </a:endParaRPr>
          </a:p>
          <a:p>
            <a:pPr indent="-342900" lvl="0" marL="342900" marR="0" rtl="0" algn="just">
              <a:spcBef>
                <a:spcPts val="444"/>
              </a:spcBef>
              <a:spcAft>
                <a:spcPts val="0"/>
              </a:spcAft>
              <a:buClr>
                <a:schemeClr val="dk1"/>
              </a:buClr>
              <a:buSzPct val="100000"/>
              <a:buFont typeface="Arial"/>
              <a:buChar char="•"/>
            </a:pPr>
            <a:r>
              <a:rPr lang="en-US" sz="2200" u="sng">
                <a:solidFill>
                  <a:schemeClr val="dk1"/>
                </a:solidFill>
                <a:latin typeface="Calibri"/>
                <a:ea typeface="Calibri"/>
                <a:cs typeface="Calibri"/>
                <a:sym typeface="Calibri"/>
              </a:rPr>
              <a:t>Résultat</a:t>
            </a:r>
            <a:r>
              <a:rPr lang="en-US" sz="2200">
                <a:solidFill>
                  <a:schemeClr val="dk1"/>
                </a:solidFill>
                <a:latin typeface="Calibri"/>
                <a:ea typeface="Calibri"/>
                <a:cs typeface="Calibri"/>
                <a:sym typeface="Calibri"/>
              </a:rPr>
              <a:t> 🡪 </a:t>
            </a:r>
            <a:r>
              <a:rPr lang="en-US" sz="2400">
                <a:solidFill>
                  <a:schemeClr val="dk1"/>
                </a:solidFill>
                <a:latin typeface="Calibri"/>
                <a:ea typeface="Calibri"/>
                <a:cs typeface="Calibri"/>
                <a:sym typeface="Calibri"/>
              </a:rPr>
              <a:t>une </a:t>
            </a:r>
            <a:r>
              <a:rPr b="1" lang="en-US" sz="2400">
                <a:solidFill>
                  <a:schemeClr val="dk1"/>
                </a:solidFill>
                <a:latin typeface="Calibri"/>
                <a:ea typeface="Calibri"/>
                <a:cs typeface="Calibri"/>
                <a:sym typeface="Calibri"/>
              </a:rPr>
              <a:t>note d'évaluation finale</a:t>
            </a:r>
            <a:r>
              <a:rPr lang="en-US" sz="2400">
                <a:solidFill>
                  <a:schemeClr val="dk1"/>
                </a:solidFill>
                <a:latin typeface="Calibri"/>
                <a:ea typeface="Calibri"/>
                <a:cs typeface="Calibri"/>
                <a:sym typeface="Calibri"/>
              </a:rPr>
              <a:t>, qui indique la performance globale de durabilité d'un quartier</a:t>
            </a:r>
            <a:endParaRPr sz="2200">
              <a:solidFill>
                <a:schemeClr val="dk1"/>
              </a:solidFill>
              <a:latin typeface="Calibri"/>
              <a:ea typeface="Calibri"/>
              <a:cs typeface="Calibri"/>
              <a:sym typeface="Calibri"/>
            </a:endParaRPr>
          </a:p>
          <a:p>
            <a:pPr indent="-213677" lvl="0" marL="342900" marR="0" rtl="0" algn="just">
              <a:spcBef>
                <a:spcPts val="407"/>
              </a:spcBef>
              <a:spcAft>
                <a:spcPts val="0"/>
              </a:spcAft>
              <a:buClr>
                <a:schemeClr val="dk1"/>
              </a:buClr>
              <a:buSzPct val="100000"/>
              <a:buFont typeface="Arial"/>
              <a:buNone/>
            </a:pPr>
            <a:r>
              <a:t/>
            </a:r>
            <a:endParaRPr sz="2200">
              <a:solidFill>
                <a:schemeClr val="dk1"/>
              </a:solidFill>
              <a:latin typeface="Calibri"/>
              <a:ea typeface="Calibri"/>
              <a:cs typeface="Calibri"/>
              <a:sym typeface="Calibri"/>
            </a:endParaRPr>
          </a:p>
          <a:p>
            <a:pPr indent="-213677" lvl="0" marL="342900" marR="0" rtl="0" algn="just">
              <a:spcBef>
                <a:spcPts val="407"/>
              </a:spcBef>
              <a:spcAft>
                <a:spcPts val="0"/>
              </a:spcAft>
              <a:buClr>
                <a:schemeClr val="dk1"/>
              </a:buClr>
              <a:buSzPct val="100000"/>
              <a:buFont typeface="Arial"/>
              <a:buNone/>
            </a:pPr>
            <a:r>
              <a:t/>
            </a:r>
            <a:endParaRPr sz="2200">
              <a:solidFill>
                <a:schemeClr val="dk1"/>
              </a:solidFill>
              <a:latin typeface="Calibri"/>
              <a:ea typeface="Calibri"/>
              <a:cs typeface="Calibri"/>
              <a:sym typeface="Calibri"/>
            </a:endParaRPr>
          </a:p>
          <a:p>
            <a:pPr indent="-342900" lvl="0" marL="342900" marR="0" rtl="0" algn="just">
              <a:spcBef>
                <a:spcPts val="444"/>
              </a:spcBef>
              <a:spcAft>
                <a:spcPts val="0"/>
              </a:spcAft>
              <a:buClr>
                <a:schemeClr val="dk1"/>
              </a:buClr>
              <a:buSzPct val="100000"/>
              <a:buFont typeface="Arial"/>
              <a:buChar char="•"/>
            </a:pPr>
            <a:r>
              <a:rPr lang="en-US" sz="2200" u="sng">
                <a:solidFill>
                  <a:schemeClr val="dk1"/>
                </a:solidFill>
                <a:latin typeface="Calibri"/>
                <a:ea typeface="Calibri"/>
                <a:cs typeface="Calibri"/>
                <a:sym typeface="Calibri"/>
              </a:rPr>
              <a:t>Le processus d’évaluation</a:t>
            </a:r>
            <a:r>
              <a:rPr lang="en-US" sz="2200">
                <a:solidFill>
                  <a:schemeClr val="dk1"/>
                </a:solidFill>
                <a:latin typeface="Calibri"/>
                <a:ea typeface="Calibri"/>
                <a:cs typeface="Calibri"/>
                <a:sym typeface="Calibri"/>
              </a:rPr>
              <a:t> 🡪 </a:t>
            </a:r>
            <a:r>
              <a:rPr lang="en-US" sz="2400">
                <a:solidFill>
                  <a:schemeClr val="dk1"/>
                </a:solidFill>
                <a:latin typeface="Calibri"/>
                <a:ea typeface="Calibri"/>
                <a:cs typeface="Calibri"/>
                <a:sym typeface="Calibri"/>
              </a:rPr>
              <a:t>À partir d'un ensemble de critères, il est nécessaire de suivre une procédure mathématique en trois étapes </a:t>
            </a:r>
            <a:r>
              <a:rPr lang="en-US" sz="2200">
                <a:solidFill>
                  <a:schemeClr val="dk1"/>
                </a:solidFill>
                <a:latin typeface="Calibri"/>
                <a:ea typeface="Calibri"/>
                <a:cs typeface="Calibri"/>
                <a:sym typeface="Calibri"/>
              </a:rPr>
              <a:t>:</a:t>
            </a:r>
            <a:endParaRPr sz="2200">
              <a:solidFill>
                <a:schemeClr val="dk1"/>
              </a:solidFill>
              <a:latin typeface="Calibri"/>
              <a:ea typeface="Calibri"/>
              <a:cs typeface="Calibri"/>
              <a:sym typeface="Calibri"/>
            </a:endParaRPr>
          </a:p>
          <a:p>
            <a:pPr indent="-285750" lvl="1" marL="742950" marR="0" rtl="0" algn="just">
              <a:spcBef>
                <a:spcPts val="407"/>
              </a:spcBef>
              <a:spcAft>
                <a:spcPts val="0"/>
              </a:spcAft>
              <a:buClr>
                <a:schemeClr val="dk1"/>
              </a:buClr>
              <a:buSzPct val="100000"/>
              <a:buFont typeface="Courier New"/>
              <a:buChar char="o"/>
            </a:pPr>
            <a:r>
              <a:rPr b="1" i="0" lang="en-US" sz="2200" u="none" cap="none" strike="noStrike">
                <a:solidFill>
                  <a:schemeClr val="dk1"/>
                </a:solidFill>
                <a:latin typeface="Calibri"/>
                <a:ea typeface="Calibri"/>
                <a:cs typeface="Calibri"/>
                <a:sym typeface="Calibri"/>
              </a:rPr>
              <a:t>Caractérisation</a:t>
            </a:r>
            <a:endParaRPr b="1" i="0" sz="2200" u="none" cap="none" strike="noStrike">
              <a:solidFill>
                <a:schemeClr val="dk1"/>
              </a:solidFill>
              <a:latin typeface="Calibri"/>
              <a:ea typeface="Calibri"/>
              <a:cs typeface="Calibri"/>
              <a:sym typeface="Calibri"/>
            </a:endParaRPr>
          </a:p>
          <a:p>
            <a:pPr indent="-285750" lvl="1" marL="742950" marR="0" rtl="0" algn="just">
              <a:spcBef>
                <a:spcPts val="407"/>
              </a:spcBef>
              <a:spcAft>
                <a:spcPts val="0"/>
              </a:spcAft>
              <a:buClr>
                <a:schemeClr val="dk1"/>
              </a:buClr>
              <a:buSzPct val="100000"/>
              <a:buFont typeface="Courier New"/>
              <a:buChar char="o"/>
            </a:pPr>
            <a:r>
              <a:rPr b="1" i="0" lang="en-US" sz="2200" u="none" cap="none" strike="noStrike">
                <a:solidFill>
                  <a:schemeClr val="dk1"/>
                </a:solidFill>
                <a:latin typeface="Calibri"/>
                <a:ea typeface="Calibri"/>
                <a:cs typeface="Calibri"/>
                <a:sym typeface="Calibri"/>
              </a:rPr>
              <a:t>Normalisation</a:t>
            </a:r>
            <a:endParaRPr b="1" i="0" sz="2200" u="none" cap="none" strike="noStrike">
              <a:solidFill>
                <a:schemeClr val="dk1"/>
              </a:solidFill>
              <a:latin typeface="Calibri"/>
              <a:ea typeface="Calibri"/>
              <a:cs typeface="Calibri"/>
              <a:sym typeface="Calibri"/>
            </a:endParaRPr>
          </a:p>
          <a:p>
            <a:pPr indent="-285750" lvl="1" marL="742950" marR="0" rtl="0" algn="just">
              <a:spcBef>
                <a:spcPts val="407"/>
              </a:spcBef>
              <a:spcAft>
                <a:spcPts val="0"/>
              </a:spcAft>
              <a:buClr>
                <a:schemeClr val="dk1"/>
              </a:buClr>
              <a:buSzPct val="100000"/>
              <a:buFont typeface="Courier New"/>
              <a:buChar char="o"/>
            </a:pPr>
            <a:r>
              <a:rPr b="1" i="0" lang="en-US" sz="2200" u="none" cap="none" strike="noStrike">
                <a:solidFill>
                  <a:schemeClr val="dk1"/>
                </a:solidFill>
                <a:latin typeface="Calibri"/>
                <a:ea typeface="Calibri"/>
                <a:cs typeface="Calibri"/>
                <a:sym typeface="Calibri"/>
              </a:rPr>
              <a:t>Agrégation</a:t>
            </a:r>
            <a:endParaRPr b="1" i="0" sz="2200" u="none" cap="none" strike="noStrike">
              <a:solidFill>
                <a:schemeClr val="dk1"/>
              </a:solidFill>
              <a:latin typeface="Calibri"/>
              <a:ea typeface="Calibri"/>
              <a:cs typeface="Calibri"/>
              <a:sym typeface="Calibri"/>
            </a:endParaRPr>
          </a:p>
          <a:p>
            <a:pPr indent="-213677" lvl="0" marL="342900" marR="0" rtl="0" algn="just">
              <a:spcBef>
                <a:spcPts val="407"/>
              </a:spcBef>
              <a:spcAft>
                <a:spcPts val="0"/>
              </a:spcAft>
              <a:buClr>
                <a:schemeClr val="dk1"/>
              </a:buClr>
              <a:buSzPct val="100000"/>
              <a:buFont typeface="Arial"/>
              <a:buNone/>
            </a:pPr>
            <a:r>
              <a:t/>
            </a:r>
            <a:endParaRPr sz="2200">
              <a:solidFill>
                <a:schemeClr val="dk1"/>
              </a:solidFill>
              <a:latin typeface="Calibri"/>
              <a:ea typeface="Calibri"/>
              <a:cs typeface="Calibri"/>
              <a:sym typeface="Calibri"/>
            </a:endParaRPr>
          </a:p>
          <a:p>
            <a:pPr indent="-213677" lvl="0" marL="342900" marR="0" rtl="0" algn="just">
              <a:spcBef>
                <a:spcPts val="407"/>
              </a:spcBef>
              <a:spcAft>
                <a:spcPts val="0"/>
              </a:spcAft>
              <a:buClr>
                <a:schemeClr val="dk1"/>
              </a:buClr>
              <a:buSzPct val="100000"/>
              <a:buFont typeface="Arial"/>
              <a:buNone/>
            </a:pPr>
            <a:r>
              <a:t/>
            </a:r>
            <a:endParaRPr sz="2200">
              <a:solidFill>
                <a:schemeClr val="dk1"/>
              </a:solidFill>
              <a:latin typeface="Calibri"/>
              <a:ea typeface="Calibri"/>
              <a:cs typeface="Calibri"/>
              <a:sym typeface="Calibri"/>
            </a:endParaRPr>
          </a:p>
        </p:txBody>
      </p:sp>
      <p:sp>
        <p:nvSpPr>
          <p:cNvPr id="46" name="Google Shape;46;p2"/>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
        <p:nvSpPr>
          <p:cNvPr id="47" name="Google Shape;47;p2"/>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2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413" name="Google Shape;413;p2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14" name="Google Shape;414;p20"/>
          <p:cNvSpPr/>
          <p:nvPr/>
        </p:nvSpPr>
        <p:spPr>
          <a:xfrm>
            <a:off x="113751" y="772311"/>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415" name="Google Shape;415;p20"/>
          <p:cNvSpPr txBox="1"/>
          <p:nvPr/>
        </p:nvSpPr>
        <p:spPr>
          <a:xfrm>
            <a:off x="113751" y="1226753"/>
            <a:ext cx="5224682"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Qualitative</a:t>
            </a:r>
            <a:endParaRPr b="1" sz="2400">
              <a:solidFill>
                <a:schemeClr val="dk1"/>
              </a:solidFill>
              <a:latin typeface="Calibri"/>
              <a:ea typeface="Calibri"/>
              <a:cs typeface="Calibri"/>
              <a:sym typeface="Calibri"/>
            </a:endParaRPr>
          </a:p>
        </p:txBody>
      </p:sp>
      <p:sp>
        <p:nvSpPr>
          <p:cNvPr id="416" name="Google Shape;416;p20"/>
          <p:cNvSpPr txBox="1"/>
          <p:nvPr/>
        </p:nvSpPr>
        <p:spPr>
          <a:xfrm>
            <a:off x="5064070" y="4681573"/>
            <a:ext cx="396000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200">
                <a:solidFill>
                  <a:schemeClr val="dk1"/>
                </a:solidFill>
                <a:latin typeface="Calibri"/>
                <a:ea typeface="Calibri"/>
                <a:cs typeface="Calibri"/>
                <a:sym typeface="Calibri"/>
              </a:rPr>
              <a:t>Descriptions</a:t>
            </a:r>
            <a:endParaRPr b="1" sz="1200">
              <a:solidFill>
                <a:schemeClr val="dk1"/>
              </a:solidFill>
              <a:latin typeface="Calibri"/>
              <a:ea typeface="Calibri"/>
              <a:cs typeface="Calibri"/>
              <a:sym typeface="Calibri"/>
            </a:endParaRPr>
          </a:p>
        </p:txBody>
      </p:sp>
      <p:sp>
        <p:nvSpPr>
          <p:cNvPr id="417" name="Google Shape;417;p20"/>
          <p:cNvSpPr txBox="1"/>
          <p:nvPr/>
        </p:nvSpPr>
        <p:spPr>
          <a:xfrm rot="-5400000">
            <a:off x="3185640" y="3012793"/>
            <a:ext cx="324000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200">
                <a:solidFill>
                  <a:schemeClr val="dk1"/>
                </a:solidFill>
                <a:latin typeface="Calibri"/>
                <a:ea typeface="Calibri"/>
                <a:cs typeface="Calibri"/>
                <a:sym typeface="Calibri"/>
              </a:rPr>
              <a:t>Normalized Score</a:t>
            </a:r>
            <a:endParaRPr b="1" sz="1200">
              <a:solidFill>
                <a:schemeClr val="dk1"/>
              </a:solidFill>
              <a:latin typeface="Calibri"/>
              <a:ea typeface="Calibri"/>
              <a:cs typeface="Calibri"/>
              <a:sym typeface="Calibri"/>
            </a:endParaRPr>
          </a:p>
        </p:txBody>
      </p:sp>
      <p:pic>
        <p:nvPicPr>
          <p:cNvPr id="418" name="Google Shape;418;p20"/>
          <p:cNvPicPr preferRelativeResize="0"/>
          <p:nvPr/>
        </p:nvPicPr>
        <p:blipFill rotWithShape="1">
          <a:blip r:embed="rId3">
            <a:alphaModFix/>
          </a:blip>
          <a:srcRect b="2349" l="0" r="0" t="0"/>
          <a:stretch/>
        </p:blipFill>
        <p:spPr>
          <a:xfrm>
            <a:off x="4944140" y="1482272"/>
            <a:ext cx="4199860" cy="3215935"/>
          </a:xfrm>
          <a:prstGeom prst="rect">
            <a:avLst/>
          </a:prstGeom>
          <a:noFill/>
          <a:ln>
            <a:noFill/>
          </a:ln>
        </p:spPr>
      </p:pic>
      <p:sp>
        <p:nvSpPr>
          <p:cNvPr id="419" name="Google Shape;419;p20"/>
          <p:cNvSpPr txBox="1"/>
          <p:nvPr/>
        </p:nvSpPr>
        <p:spPr>
          <a:xfrm>
            <a:off x="113751" y="1786501"/>
            <a:ext cx="4553389" cy="3596833"/>
          </a:xfrm>
          <a:prstGeom prst="rect">
            <a:avLst/>
          </a:prstGeom>
          <a:noFill/>
          <a:ln>
            <a:noFill/>
          </a:ln>
        </p:spPr>
        <p:txBody>
          <a:bodyPr anchorCtr="0" anchor="t" bIns="45700" lIns="91425" spcFirstLastPara="1" rIns="91425" wrap="square" tIns="45700">
            <a:normAutofit lnSpcReduction="10000"/>
          </a:bodyPr>
          <a:lstStyle/>
          <a:p>
            <a:pPr indent="0" lvl="0" marL="0" marR="0" rtl="0" algn="l">
              <a:spcBef>
                <a:spcPts val="0"/>
              </a:spcBef>
              <a:spcAft>
                <a:spcPts val="0"/>
              </a:spcAft>
              <a:buClr>
                <a:schemeClr val="dk1"/>
              </a:buClr>
              <a:buSzPts val="1800"/>
              <a:buFont typeface="Arial"/>
              <a:buNone/>
            </a:pPr>
            <a:r>
              <a:rPr lang="en-US" sz="1800">
                <a:solidFill>
                  <a:schemeClr val="dk1"/>
                </a:solidFill>
                <a:latin typeface="Verdana"/>
                <a:ea typeface="Verdana"/>
                <a:cs typeface="Verdana"/>
                <a:sym typeface="Verdana"/>
              </a:rPr>
              <a:t>Discrete situations : </a:t>
            </a:r>
            <a:endParaRPr sz="1800">
              <a:solidFill>
                <a:schemeClr val="dk1"/>
              </a:solidFill>
              <a:latin typeface="Verdana"/>
              <a:ea typeface="Verdana"/>
              <a:cs typeface="Verdana"/>
              <a:sym typeface="Verdana"/>
            </a:endParaRPr>
          </a:p>
          <a:p>
            <a:pPr indent="0" lvl="0" marL="0" marR="0" rtl="0" algn="l">
              <a:spcBef>
                <a:spcPts val="0"/>
              </a:spcBef>
              <a:spcAft>
                <a:spcPts val="0"/>
              </a:spcAft>
              <a:buClr>
                <a:schemeClr val="dk1"/>
              </a:buClr>
              <a:buSzPts val="1800"/>
              <a:buFont typeface="Arial"/>
              <a:buNone/>
            </a:pPr>
            <a:r>
              <a:t/>
            </a:r>
            <a:endParaRPr sz="1800">
              <a:solidFill>
                <a:schemeClr val="dk1"/>
              </a:solidFill>
              <a:latin typeface="Verdana"/>
              <a:ea typeface="Verdana"/>
              <a:cs typeface="Verdana"/>
              <a:sym typeface="Verdana"/>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Verdana"/>
                <a:ea typeface="Verdana"/>
                <a:cs typeface="Verdana"/>
                <a:sym typeface="Verdana"/>
              </a:rPr>
              <a:t>Le score Normalisé V</a:t>
            </a:r>
            <a:r>
              <a:rPr baseline="-25000" lang="en-US" sz="1800">
                <a:solidFill>
                  <a:schemeClr val="dk1"/>
                </a:solidFill>
                <a:latin typeface="Verdana"/>
                <a:ea typeface="Verdana"/>
                <a:cs typeface="Verdana"/>
                <a:sym typeface="Verdana"/>
              </a:rPr>
              <a:t>-1</a:t>
            </a:r>
            <a:r>
              <a:rPr lang="en-US" sz="1800">
                <a:solidFill>
                  <a:schemeClr val="dk1"/>
                </a:solidFill>
                <a:latin typeface="Verdana"/>
                <a:ea typeface="Verdana"/>
                <a:cs typeface="Verdana"/>
                <a:sym typeface="Verdana"/>
              </a:rPr>
              <a:t> est associé à la situation -1</a:t>
            </a:r>
            <a:endParaRPr sz="1800">
              <a:solidFill>
                <a:schemeClr val="dk1"/>
              </a:solidFill>
              <a:latin typeface="Verdana"/>
              <a:ea typeface="Verdana"/>
              <a:cs typeface="Verdana"/>
              <a:sym typeface="Verdana"/>
            </a:endParaRPr>
          </a:p>
          <a:p>
            <a:pPr indent="0" lvl="0" marL="0" marR="0" rtl="0" algn="l">
              <a:spcBef>
                <a:spcPts val="0"/>
              </a:spcBef>
              <a:spcAft>
                <a:spcPts val="0"/>
              </a:spcAft>
              <a:buClr>
                <a:schemeClr val="dk1"/>
              </a:buClr>
              <a:buSzPts val="1800"/>
              <a:buFont typeface="Arial"/>
              <a:buNone/>
            </a:pPr>
            <a:r>
              <a:t/>
            </a:r>
            <a:endParaRPr sz="1800">
              <a:solidFill>
                <a:schemeClr val="dk1"/>
              </a:solidFill>
              <a:latin typeface="Verdana"/>
              <a:ea typeface="Verdana"/>
              <a:cs typeface="Verdana"/>
              <a:sym typeface="Verdana"/>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Verdana"/>
                <a:ea typeface="Verdana"/>
                <a:cs typeface="Verdana"/>
                <a:sym typeface="Verdana"/>
              </a:rPr>
              <a:t>Le score Normalisé V</a:t>
            </a:r>
            <a:r>
              <a:rPr baseline="-25000" lang="en-US" sz="1800">
                <a:solidFill>
                  <a:schemeClr val="dk1"/>
                </a:solidFill>
                <a:latin typeface="Verdana"/>
                <a:ea typeface="Verdana"/>
                <a:cs typeface="Verdana"/>
                <a:sym typeface="Verdana"/>
              </a:rPr>
              <a:t>0</a:t>
            </a:r>
            <a:r>
              <a:rPr lang="en-US" sz="1800">
                <a:solidFill>
                  <a:schemeClr val="dk1"/>
                </a:solidFill>
                <a:latin typeface="Verdana"/>
                <a:ea typeface="Verdana"/>
                <a:cs typeface="Verdana"/>
                <a:sym typeface="Verdana"/>
              </a:rPr>
              <a:t> est associé à la situation 0</a:t>
            </a:r>
            <a:endParaRPr sz="1800">
              <a:solidFill>
                <a:schemeClr val="dk1"/>
              </a:solidFill>
              <a:latin typeface="Verdana"/>
              <a:ea typeface="Verdana"/>
              <a:cs typeface="Verdana"/>
              <a:sym typeface="Verdana"/>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Verdana"/>
              <a:ea typeface="Verdana"/>
              <a:cs typeface="Verdana"/>
              <a:sym typeface="Verdana"/>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Verdana"/>
                <a:ea typeface="Verdana"/>
                <a:cs typeface="Verdana"/>
                <a:sym typeface="Verdana"/>
              </a:rPr>
              <a:t>Le score Normalisé V</a:t>
            </a:r>
            <a:r>
              <a:rPr baseline="-25000" lang="en-US" sz="1800">
                <a:solidFill>
                  <a:schemeClr val="dk1"/>
                </a:solidFill>
                <a:latin typeface="Verdana"/>
                <a:ea typeface="Verdana"/>
                <a:cs typeface="Verdana"/>
                <a:sym typeface="Verdana"/>
              </a:rPr>
              <a:t>3</a:t>
            </a:r>
            <a:r>
              <a:rPr lang="en-US" sz="1800">
                <a:solidFill>
                  <a:schemeClr val="dk1"/>
                </a:solidFill>
                <a:latin typeface="Verdana"/>
                <a:ea typeface="Verdana"/>
                <a:cs typeface="Verdana"/>
                <a:sym typeface="Verdana"/>
              </a:rPr>
              <a:t> est associé à la situation 3</a:t>
            </a:r>
            <a:endParaRPr sz="1800">
              <a:solidFill>
                <a:schemeClr val="dk1"/>
              </a:solidFill>
              <a:latin typeface="Verdana"/>
              <a:ea typeface="Verdana"/>
              <a:cs typeface="Verdana"/>
              <a:sym typeface="Verdana"/>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Verdana"/>
              <a:ea typeface="Verdana"/>
              <a:cs typeface="Verdana"/>
              <a:sym typeface="Verdana"/>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Verdana"/>
                <a:ea typeface="Verdana"/>
                <a:cs typeface="Verdana"/>
                <a:sym typeface="Verdana"/>
              </a:rPr>
              <a:t>Le score Normalisé V</a:t>
            </a:r>
            <a:r>
              <a:rPr baseline="-25000" lang="en-US" sz="1800">
                <a:solidFill>
                  <a:schemeClr val="dk1"/>
                </a:solidFill>
                <a:latin typeface="Verdana"/>
                <a:ea typeface="Verdana"/>
                <a:cs typeface="Verdana"/>
                <a:sym typeface="Verdana"/>
              </a:rPr>
              <a:t>5</a:t>
            </a:r>
            <a:r>
              <a:rPr lang="en-US" sz="1800">
                <a:solidFill>
                  <a:schemeClr val="dk1"/>
                </a:solidFill>
                <a:latin typeface="Verdana"/>
                <a:ea typeface="Verdana"/>
                <a:cs typeface="Verdana"/>
                <a:sym typeface="Verdana"/>
              </a:rPr>
              <a:t> est associé à la situation 5</a:t>
            </a:r>
            <a:endParaRPr sz="1800">
              <a:solidFill>
                <a:schemeClr val="dk1"/>
              </a:solidFill>
              <a:latin typeface="Verdana"/>
              <a:ea typeface="Verdana"/>
              <a:cs typeface="Verdana"/>
              <a:sym typeface="Verdana"/>
            </a:endParaRPr>
          </a:p>
        </p:txBody>
      </p:sp>
      <p:sp>
        <p:nvSpPr>
          <p:cNvPr id="420" name="Google Shape;420;p20"/>
          <p:cNvSpPr txBox="1"/>
          <p:nvPr/>
        </p:nvSpPr>
        <p:spPr>
          <a:xfrm>
            <a:off x="233681" y="5205198"/>
            <a:ext cx="8910319" cy="1096908"/>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1800"/>
              <a:buFont typeface="Arial"/>
              <a:buNone/>
            </a:pPr>
            <a:r>
              <a:rPr lang="en-US" sz="1800">
                <a:solidFill>
                  <a:schemeClr val="dk1"/>
                </a:solidFill>
                <a:latin typeface="Verdana"/>
                <a:ea typeface="Verdana"/>
                <a:cs typeface="Verdana"/>
                <a:sym typeface="Verdana"/>
              </a:rPr>
              <a:t>🡪 La performance du quartier est définie sur la base d'une comparaison avec toutes les descriptions</a:t>
            </a:r>
            <a:endParaRPr sz="1800">
              <a:solidFill>
                <a:schemeClr val="dk1"/>
              </a:solidFill>
              <a:latin typeface="Verdana"/>
              <a:ea typeface="Verdana"/>
              <a:cs typeface="Verdana"/>
              <a:sym typeface="Verdana"/>
            </a:endParaRPr>
          </a:p>
        </p:txBody>
      </p:sp>
      <p:sp>
        <p:nvSpPr>
          <p:cNvPr id="421" name="Google Shape;421;p20"/>
          <p:cNvSpPr txBox="1"/>
          <p:nvPr/>
        </p:nvSpPr>
        <p:spPr>
          <a:xfrm rot="-5400000">
            <a:off x="4037794" y="3053466"/>
            <a:ext cx="1621768"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000">
                <a:solidFill>
                  <a:schemeClr val="dk1"/>
                </a:solidFill>
                <a:latin typeface="Arial"/>
                <a:ea typeface="Arial"/>
                <a:cs typeface="Arial"/>
                <a:sym typeface="Arial"/>
              </a:rPr>
              <a:t>Score Normalisé</a:t>
            </a:r>
            <a:endParaRPr b="1" sz="1000">
              <a:solidFill>
                <a:schemeClr val="dk1"/>
              </a:solidFill>
              <a:latin typeface="Arial"/>
              <a:ea typeface="Arial"/>
              <a:cs typeface="Arial"/>
              <a:sym typeface="Arial"/>
            </a:endParaRPr>
          </a:p>
        </p:txBody>
      </p:sp>
      <p:sp>
        <p:nvSpPr>
          <p:cNvPr id="422" name="Google Shape;422;p20"/>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423" name="Google Shape;423;p20"/>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2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429" name="Google Shape;429;p2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30" name="Google Shape;430;p21"/>
          <p:cNvSpPr txBox="1"/>
          <p:nvPr/>
        </p:nvSpPr>
        <p:spPr>
          <a:xfrm>
            <a:off x="281391" y="1226753"/>
            <a:ext cx="5224682"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Qualitative </a:t>
            </a:r>
            <a:endParaRPr/>
          </a:p>
          <a:p>
            <a:pPr indent="0" lvl="0" marL="0" marR="0" rtl="0" algn="l">
              <a:spcBef>
                <a:spcPts val="0"/>
              </a:spcBef>
              <a:spcAft>
                <a:spcPts val="0"/>
              </a:spcAft>
              <a:buNone/>
            </a:pPr>
            <a:r>
              <a:rPr b="1" i="1" lang="en-US" sz="2400">
                <a:solidFill>
                  <a:schemeClr val="dk1"/>
                </a:solidFill>
                <a:latin typeface="Calibri"/>
                <a:ea typeface="Calibri"/>
                <a:cs typeface="Calibri"/>
                <a:sym typeface="Calibri"/>
              </a:rPr>
              <a:t>Exemple</a:t>
            </a:r>
            <a:endParaRPr b="1" i="1" sz="2400">
              <a:solidFill>
                <a:schemeClr val="dk1"/>
              </a:solidFill>
              <a:latin typeface="Calibri"/>
              <a:ea typeface="Calibri"/>
              <a:cs typeface="Calibri"/>
              <a:sym typeface="Calibri"/>
            </a:endParaRPr>
          </a:p>
        </p:txBody>
      </p:sp>
      <p:sp>
        <p:nvSpPr>
          <p:cNvPr id="431" name="Google Shape;431;p21"/>
          <p:cNvSpPr txBox="1"/>
          <p:nvPr/>
        </p:nvSpPr>
        <p:spPr>
          <a:xfrm>
            <a:off x="301710" y="2008101"/>
            <a:ext cx="4791624"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000">
                <a:solidFill>
                  <a:schemeClr val="dk1"/>
                </a:solidFill>
                <a:latin typeface="Calibri"/>
                <a:ea typeface="Calibri"/>
                <a:cs typeface="Calibri"/>
                <a:sym typeface="Calibri"/>
              </a:rPr>
              <a:t>Indicateur </a:t>
            </a:r>
            <a:endParaRPr b="1" i="1" sz="2000">
              <a:solidFill>
                <a:schemeClr val="dk1"/>
              </a:solidFill>
              <a:latin typeface="Calibri"/>
              <a:ea typeface="Calibri"/>
              <a:cs typeface="Calibri"/>
              <a:sym typeface="Calibri"/>
            </a:endParaRPr>
          </a:p>
          <a:p>
            <a:pPr indent="0" lvl="0" marL="0" marR="0" rtl="0" algn="l">
              <a:spcBef>
                <a:spcPts val="0"/>
              </a:spcBef>
              <a:spcAft>
                <a:spcPts val="0"/>
              </a:spcAft>
              <a:buNone/>
            </a:pPr>
            <a:r>
              <a:rPr i="1" lang="en-US" sz="2000">
                <a:solidFill>
                  <a:schemeClr val="dk1"/>
                </a:solidFill>
                <a:latin typeface="Calibri"/>
                <a:ea typeface="Calibri"/>
                <a:cs typeface="Calibri"/>
                <a:sym typeface="Calibri"/>
              </a:rPr>
              <a:t>Implication de la communauté dans les activités d'urbanisme</a:t>
            </a:r>
            <a:endParaRPr i="1" sz="2000">
              <a:solidFill>
                <a:schemeClr val="dk1"/>
              </a:solidFill>
              <a:latin typeface="Calibri"/>
              <a:ea typeface="Calibri"/>
              <a:cs typeface="Calibri"/>
              <a:sym typeface="Calibri"/>
            </a:endParaRPr>
          </a:p>
        </p:txBody>
      </p:sp>
      <p:grpSp>
        <p:nvGrpSpPr>
          <p:cNvPr id="432" name="Google Shape;432;p21"/>
          <p:cNvGrpSpPr/>
          <p:nvPr/>
        </p:nvGrpSpPr>
        <p:grpSpPr>
          <a:xfrm>
            <a:off x="254160" y="4155993"/>
            <a:ext cx="7308000" cy="1806844"/>
            <a:chOff x="204541" y="4120551"/>
            <a:chExt cx="7308000" cy="1806844"/>
          </a:xfrm>
        </p:grpSpPr>
        <p:pic>
          <p:nvPicPr>
            <p:cNvPr id="433" name="Google Shape;433;p21"/>
            <p:cNvPicPr preferRelativeResize="0"/>
            <p:nvPr/>
          </p:nvPicPr>
          <p:blipFill rotWithShape="1">
            <a:blip r:embed="rId3">
              <a:alphaModFix/>
            </a:blip>
            <a:srcRect b="0" l="0" r="0" t="0"/>
            <a:stretch/>
          </p:blipFill>
          <p:spPr>
            <a:xfrm>
              <a:off x="256423" y="4120551"/>
              <a:ext cx="7200000" cy="1806844"/>
            </a:xfrm>
            <a:prstGeom prst="rect">
              <a:avLst/>
            </a:prstGeom>
            <a:noFill/>
            <a:ln>
              <a:noFill/>
            </a:ln>
          </p:spPr>
        </p:pic>
        <p:sp>
          <p:nvSpPr>
            <p:cNvPr id="434" name="Google Shape;434;p21"/>
            <p:cNvSpPr/>
            <p:nvPr/>
          </p:nvSpPr>
          <p:spPr>
            <a:xfrm>
              <a:off x="204541" y="4792905"/>
              <a:ext cx="7308000" cy="396000"/>
            </a:xfrm>
            <a:prstGeom prst="rect">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435" name="Google Shape;435;p21"/>
          <p:cNvSpPr txBox="1"/>
          <p:nvPr/>
        </p:nvSpPr>
        <p:spPr>
          <a:xfrm>
            <a:off x="368634" y="3305252"/>
            <a:ext cx="70724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Audit</a:t>
            </a:r>
            <a:endParaRPr b="1" sz="1800">
              <a:solidFill>
                <a:schemeClr val="dk1"/>
              </a:solidFill>
              <a:latin typeface="Calibri"/>
              <a:ea typeface="Calibri"/>
              <a:cs typeface="Calibri"/>
              <a:sym typeface="Calibri"/>
            </a:endParaRPr>
          </a:p>
        </p:txBody>
      </p:sp>
      <p:graphicFrame>
        <p:nvGraphicFramePr>
          <p:cNvPr id="436" name="Google Shape;436;p21"/>
          <p:cNvGraphicFramePr/>
          <p:nvPr/>
        </p:nvGraphicFramePr>
        <p:xfrm>
          <a:off x="368634" y="3686788"/>
          <a:ext cx="3000000" cy="3000000"/>
        </p:xfrm>
        <a:graphic>
          <a:graphicData uri="http://schemas.openxmlformats.org/drawingml/2006/table">
            <a:tbl>
              <a:tblPr bandRow="1" firstRow="1">
                <a:noFill/>
                <a:tableStyleId>{EF0EF7C3-AEA4-412C-AD73-296BD6742727}</a:tableStyleId>
              </a:tblPr>
              <a:tblGrid>
                <a:gridCol w="6870375"/>
              </a:tblGrid>
              <a:tr h="378425">
                <a:tc>
                  <a:txBody>
                    <a:bodyPr/>
                    <a:lstStyle/>
                    <a:p>
                      <a:pPr indent="0" lvl="0" marL="0" marR="0" rtl="0" algn="l">
                        <a:lnSpc>
                          <a:spcPct val="100000"/>
                        </a:lnSpc>
                        <a:spcBef>
                          <a:spcPts val="0"/>
                        </a:spcBef>
                        <a:spcAft>
                          <a:spcPts val="0"/>
                        </a:spcAft>
                        <a:buClr>
                          <a:schemeClr val="dk1"/>
                        </a:buClr>
                        <a:buSzPts val="1800"/>
                        <a:buFont typeface="Calibri"/>
                        <a:buNone/>
                      </a:pPr>
                      <a:r>
                        <a:rPr b="0" lang="en-US" sz="1800"/>
                        <a:t>Implication minimale des citoyens dans les activités d'urbanisme</a:t>
                      </a:r>
                      <a:endParaRPr b="0" i="0" sz="1800">
                        <a:latin typeface="Calibri"/>
                        <a:ea typeface="Calibri"/>
                        <a:cs typeface="Calibri"/>
                        <a:sym typeface="Calibri"/>
                      </a:endParaRPr>
                    </a:p>
                  </a:txBody>
                  <a:tcPr marT="45725" marB="45725" marR="91450" marL="91450">
                    <a:solidFill>
                      <a:srgbClr val="EAF1DD"/>
                    </a:solidFill>
                  </a:tcPr>
                </a:tc>
              </a:tr>
            </a:tbl>
          </a:graphicData>
        </a:graphic>
      </p:graphicFrame>
      <p:sp>
        <p:nvSpPr>
          <p:cNvPr id="437" name="Google Shape;437;p21"/>
          <p:cNvSpPr/>
          <p:nvPr/>
        </p:nvSpPr>
        <p:spPr>
          <a:xfrm>
            <a:off x="289011" y="772311"/>
            <a:ext cx="70857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438" name="Google Shape;438;p21"/>
          <p:cNvSpPr txBox="1"/>
          <p:nvPr/>
        </p:nvSpPr>
        <p:spPr>
          <a:xfrm>
            <a:off x="1625600" y="4258808"/>
            <a:ext cx="1007533" cy="166392"/>
          </a:xfrm>
          <a:prstGeom prst="rect">
            <a:avLst/>
          </a:prstGeom>
          <a:solidFill>
            <a:schemeClr val="lt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Evaluation</a:t>
            </a:r>
            <a:endParaRPr sz="1000">
              <a:solidFill>
                <a:schemeClr val="dk1"/>
              </a:solidFill>
              <a:latin typeface="Arial"/>
              <a:ea typeface="Arial"/>
              <a:cs typeface="Arial"/>
              <a:sym typeface="Arial"/>
            </a:endParaRPr>
          </a:p>
        </p:txBody>
      </p:sp>
      <p:sp>
        <p:nvSpPr>
          <p:cNvPr id="439" name="Google Shape;439;p21"/>
          <p:cNvSpPr txBox="1"/>
          <p:nvPr/>
        </p:nvSpPr>
        <p:spPr>
          <a:xfrm>
            <a:off x="558800" y="4594088"/>
            <a:ext cx="1036320" cy="173048"/>
          </a:xfrm>
          <a:prstGeom prst="rect">
            <a:avLst/>
          </a:prstGeom>
          <a:solidFill>
            <a:schemeClr val="lt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Négatif</a:t>
            </a:r>
            <a:endParaRPr sz="1000">
              <a:solidFill>
                <a:schemeClr val="dk1"/>
              </a:solidFill>
              <a:latin typeface="Arial"/>
              <a:ea typeface="Arial"/>
              <a:cs typeface="Arial"/>
              <a:sym typeface="Arial"/>
            </a:endParaRPr>
          </a:p>
        </p:txBody>
      </p:sp>
      <p:sp>
        <p:nvSpPr>
          <p:cNvPr id="440" name="Google Shape;440;p21"/>
          <p:cNvSpPr txBox="1"/>
          <p:nvPr/>
        </p:nvSpPr>
        <p:spPr>
          <a:xfrm>
            <a:off x="365759" y="4934448"/>
            <a:ext cx="1222858" cy="166392"/>
          </a:xfrm>
          <a:prstGeom prst="rect">
            <a:avLst/>
          </a:prstGeom>
          <a:solidFill>
            <a:schemeClr val="lt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Pratique minimale</a:t>
            </a:r>
            <a:endParaRPr sz="1000">
              <a:solidFill>
                <a:schemeClr val="dk1"/>
              </a:solidFill>
              <a:latin typeface="Arial"/>
              <a:ea typeface="Arial"/>
              <a:cs typeface="Arial"/>
              <a:sym typeface="Arial"/>
            </a:endParaRPr>
          </a:p>
        </p:txBody>
      </p:sp>
      <p:sp>
        <p:nvSpPr>
          <p:cNvPr id="441" name="Google Shape;441;p21"/>
          <p:cNvSpPr txBox="1"/>
          <p:nvPr/>
        </p:nvSpPr>
        <p:spPr>
          <a:xfrm>
            <a:off x="365759" y="5305288"/>
            <a:ext cx="1222858" cy="166392"/>
          </a:xfrm>
          <a:prstGeom prst="rect">
            <a:avLst/>
          </a:prstGeom>
          <a:solidFill>
            <a:schemeClr val="lt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Bonne Pratique</a:t>
            </a:r>
            <a:endParaRPr sz="1000">
              <a:solidFill>
                <a:schemeClr val="dk1"/>
              </a:solidFill>
              <a:latin typeface="Arial"/>
              <a:ea typeface="Arial"/>
              <a:cs typeface="Arial"/>
              <a:sym typeface="Arial"/>
            </a:endParaRPr>
          </a:p>
        </p:txBody>
      </p:sp>
      <p:sp>
        <p:nvSpPr>
          <p:cNvPr id="442" name="Google Shape;442;p21"/>
          <p:cNvSpPr txBox="1"/>
          <p:nvPr/>
        </p:nvSpPr>
        <p:spPr>
          <a:xfrm>
            <a:off x="350519" y="5676128"/>
            <a:ext cx="1222858" cy="166392"/>
          </a:xfrm>
          <a:prstGeom prst="rect">
            <a:avLst/>
          </a:prstGeom>
          <a:solidFill>
            <a:schemeClr val="lt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000">
                <a:solidFill>
                  <a:schemeClr val="dk1"/>
                </a:solidFill>
                <a:latin typeface="Arial"/>
                <a:ea typeface="Arial"/>
                <a:cs typeface="Arial"/>
                <a:sym typeface="Arial"/>
              </a:rPr>
              <a:t>Meilleure Pratique</a:t>
            </a:r>
            <a:endParaRPr sz="1000">
              <a:solidFill>
                <a:schemeClr val="dk1"/>
              </a:solidFill>
              <a:latin typeface="Arial"/>
              <a:ea typeface="Arial"/>
              <a:cs typeface="Arial"/>
              <a:sym typeface="Arial"/>
            </a:endParaRPr>
          </a:p>
        </p:txBody>
      </p:sp>
      <p:sp>
        <p:nvSpPr>
          <p:cNvPr id="443" name="Google Shape;443;p21"/>
          <p:cNvSpPr txBox="1"/>
          <p:nvPr/>
        </p:nvSpPr>
        <p:spPr>
          <a:xfrm>
            <a:off x="1622424" y="4627954"/>
            <a:ext cx="479636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Arial"/>
                <a:ea typeface="Arial"/>
                <a:cs typeface="Arial"/>
                <a:sym typeface="Arial"/>
              </a:rPr>
              <a:t>Absence de participation ou manipulation et thérapie( Echelle de Arnstein)</a:t>
            </a:r>
            <a:endParaRPr sz="800">
              <a:solidFill>
                <a:schemeClr val="dk1"/>
              </a:solidFill>
              <a:latin typeface="Arial"/>
              <a:ea typeface="Arial"/>
              <a:cs typeface="Arial"/>
              <a:sym typeface="Arial"/>
            </a:endParaRPr>
          </a:p>
        </p:txBody>
      </p:sp>
      <p:sp>
        <p:nvSpPr>
          <p:cNvPr id="444" name="Google Shape;444;p21"/>
          <p:cNvSpPr txBox="1"/>
          <p:nvPr/>
        </p:nvSpPr>
        <p:spPr>
          <a:xfrm>
            <a:off x="1622424" y="4966092"/>
            <a:ext cx="479636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Arial"/>
                <a:ea typeface="Arial"/>
                <a:cs typeface="Arial"/>
                <a:sym typeface="Arial"/>
              </a:rPr>
              <a:t>Degré de symbolique : Information / Consultation / Apaisement ( Echelle de Arnstein)</a:t>
            </a:r>
            <a:endParaRPr sz="800">
              <a:solidFill>
                <a:schemeClr val="dk1"/>
              </a:solidFill>
              <a:latin typeface="Arial"/>
              <a:ea typeface="Arial"/>
              <a:cs typeface="Arial"/>
              <a:sym typeface="Arial"/>
            </a:endParaRPr>
          </a:p>
        </p:txBody>
      </p:sp>
      <p:sp>
        <p:nvSpPr>
          <p:cNvPr id="445" name="Google Shape;445;p21"/>
          <p:cNvSpPr txBox="1"/>
          <p:nvPr/>
        </p:nvSpPr>
        <p:spPr>
          <a:xfrm>
            <a:off x="1609725" y="5242311"/>
            <a:ext cx="5257800" cy="271661"/>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Arial"/>
                <a:ea typeface="Arial"/>
                <a:cs typeface="Arial"/>
                <a:sym typeface="Arial"/>
              </a:rPr>
              <a:t>Degrés de pouvoir citoyen : Partenariat, Pouvoir délégué et pouvoir citoyen (Echelle de Arnstein) en une phase, comme diagnostic ou après livraison.</a:t>
            </a:r>
            <a:endParaRPr sz="800">
              <a:solidFill>
                <a:schemeClr val="dk1"/>
              </a:solidFill>
              <a:latin typeface="Arial"/>
              <a:ea typeface="Arial"/>
              <a:cs typeface="Arial"/>
              <a:sym typeface="Arial"/>
            </a:endParaRPr>
          </a:p>
        </p:txBody>
      </p:sp>
      <p:sp>
        <p:nvSpPr>
          <p:cNvPr id="446" name="Google Shape;446;p21"/>
          <p:cNvSpPr txBox="1"/>
          <p:nvPr/>
        </p:nvSpPr>
        <p:spPr>
          <a:xfrm>
            <a:off x="1624012" y="5575677"/>
            <a:ext cx="5286375" cy="3104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800">
                <a:solidFill>
                  <a:schemeClr val="dk1"/>
                </a:solidFill>
                <a:latin typeface="Arial"/>
                <a:ea typeface="Arial"/>
                <a:cs typeface="Arial"/>
                <a:sym typeface="Arial"/>
              </a:rPr>
              <a:t>Degrés de pouvoir citoyen : Partenariat, Pouvoir délégué et pouvoir citoyen (Echelle de Arnstein) à chaque phase.</a:t>
            </a:r>
            <a:endParaRPr sz="800">
              <a:solidFill>
                <a:schemeClr val="dk1"/>
              </a:solidFill>
              <a:latin typeface="Arial"/>
              <a:ea typeface="Arial"/>
              <a:cs typeface="Arial"/>
              <a:sym typeface="Arial"/>
            </a:endParaRPr>
          </a:p>
        </p:txBody>
      </p:sp>
      <p:sp>
        <p:nvSpPr>
          <p:cNvPr id="447" name="Google Shape;447;p21"/>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448" name="Google Shape;448;p21"/>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454" name="Google Shape;454;p2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55" name="Google Shape;455;p22"/>
          <p:cNvSpPr/>
          <p:nvPr/>
        </p:nvSpPr>
        <p:spPr>
          <a:xfrm>
            <a:off x="113751" y="772311"/>
            <a:ext cx="310226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3: Agrégation</a:t>
            </a:r>
            <a:endParaRPr b="1" sz="2800">
              <a:solidFill>
                <a:schemeClr val="dk1"/>
              </a:solidFill>
              <a:latin typeface="Calibri"/>
              <a:ea typeface="Calibri"/>
              <a:cs typeface="Calibri"/>
              <a:sym typeface="Calibri"/>
            </a:endParaRPr>
          </a:p>
        </p:txBody>
      </p:sp>
      <p:sp>
        <p:nvSpPr>
          <p:cNvPr id="456" name="Google Shape;456;p22"/>
          <p:cNvSpPr txBox="1"/>
          <p:nvPr/>
        </p:nvSpPr>
        <p:spPr>
          <a:xfrm>
            <a:off x="6235317" y="5175041"/>
            <a:ext cx="2533650" cy="1046440"/>
          </a:xfrm>
          <a:prstGeom prst="rect">
            <a:avLst/>
          </a:prstGeom>
          <a:solidFill>
            <a:schemeClr val="accent3"/>
          </a:solidFill>
          <a:ln cap="flat" cmpd="sng" w="25400">
            <a:solidFill>
              <a:srgbClr val="71884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lt1"/>
                </a:solidFill>
                <a:latin typeface="Calibri"/>
                <a:ea typeface="Calibri"/>
                <a:cs typeface="Calibri"/>
                <a:sym typeface="Calibri"/>
              </a:rPr>
              <a:t>Score Final </a:t>
            </a:r>
            <a:endParaRPr b="1" sz="2000">
              <a:solidFill>
                <a:schemeClr val="lt1"/>
              </a:solidFill>
              <a:latin typeface="Calibri"/>
              <a:ea typeface="Calibri"/>
              <a:cs typeface="Calibri"/>
              <a:sym typeface="Calibri"/>
            </a:endParaRPr>
          </a:p>
          <a:p>
            <a:pPr indent="0" lvl="0" marL="0" marR="0" rtl="0" algn="ctr">
              <a:spcBef>
                <a:spcPts val="0"/>
              </a:spcBef>
              <a:spcAft>
                <a:spcPts val="0"/>
              </a:spcAft>
              <a:buNone/>
            </a:pPr>
            <a:r>
              <a:rPr lang="en-US" sz="1400">
                <a:solidFill>
                  <a:schemeClr val="lt1"/>
                </a:solidFill>
                <a:latin typeface="Calibri"/>
                <a:ea typeface="Calibri"/>
                <a:cs typeface="Calibri"/>
                <a:sym typeface="Calibri"/>
              </a:rPr>
              <a:t>qui représente la performance de développement durable du quartier</a:t>
            </a:r>
            <a:endParaRPr b="1" sz="1400">
              <a:solidFill>
                <a:schemeClr val="lt1"/>
              </a:solidFill>
              <a:latin typeface="Calibri"/>
              <a:ea typeface="Calibri"/>
              <a:cs typeface="Calibri"/>
              <a:sym typeface="Calibri"/>
            </a:endParaRPr>
          </a:p>
        </p:txBody>
      </p:sp>
      <p:grpSp>
        <p:nvGrpSpPr>
          <p:cNvPr id="457" name="Google Shape;457;p22"/>
          <p:cNvGrpSpPr/>
          <p:nvPr/>
        </p:nvGrpSpPr>
        <p:grpSpPr>
          <a:xfrm>
            <a:off x="2938121" y="2644519"/>
            <a:ext cx="3213100" cy="2371258"/>
            <a:chOff x="2938121" y="2720719"/>
            <a:chExt cx="3213100" cy="2371258"/>
          </a:xfrm>
        </p:grpSpPr>
        <p:sp>
          <p:nvSpPr>
            <p:cNvPr id="458" name="Google Shape;458;p22"/>
            <p:cNvSpPr/>
            <p:nvPr/>
          </p:nvSpPr>
          <p:spPr>
            <a:xfrm>
              <a:off x="2938121" y="3904750"/>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59" name="Google Shape;459;p22"/>
            <p:cNvSpPr txBox="1"/>
            <p:nvPr/>
          </p:nvSpPr>
          <p:spPr>
            <a:xfrm>
              <a:off x="3135519" y="3995080"/>
              <a:ext cx="2949161" cy="9541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Calibri"/>
                  <a:ea typeface="Calibri"/>
                  <a:cs typeface="Calibri"/>
                  <a:sym typeface="Calibri"/>
                </a:rPr>
                <a:t>Somme des scores pondérés </a:t>
              </a:r>
              <a:endParaRPr b="1" sz="18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b="1" sz="1000">
                <a:solidFill>
                  <a:schemeClr val="dk1"/>
                </a:solidFill>
                <a:latin typeface="Calibri"/>
                <a:ea typeface="Calibri"/>
                <a:cs typeface="Calibri"/>
                <a:sym typeface="Calibri"/>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pour indicateurs, catégories et thèmes</a:t>
              </a:r>
              <a:endParaRPr sz="1400">
                <a:solidFill>
                  <a:schemeClr val="dk1"/>
                </a:solidFill>
                <a:latin typeface="Calibri"/>
                <a:ea typeface="Calibri"/>
                <a:cs typeface="Calibri"/>
                <a:sym typeface="Calibri"/>
              </a:endParaRPr>
            </a:p>
          </p:txBody>
        </p:sp>
        <p:sp>
          <p:nvSpPr>
            <p:cNvPr id="460" name="Google Shape;460;p22"/>
            <p:cNvSpPr/>
            <p:nvPr/>
          </p:nvSpPr>
          <p:spPr>
            <a:xfrm>
              <a:off x="2938121" y="2720719"/>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1" name="Google Shape;461;p22"/>
            <p:cNvSpPr txBox="1"/>
            <p:nvPr/>
          </p:nvSpPr>
          <p:spPr>
            <a:xfrm>
              <a:off x="2938121" y="2858962"/>
              <a:ext cx="3213100" cy="8617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Calibri"/>
                  <a:ea typeface="Calibri"/>
                  <a:cs typeface="Calibri"/>
                  <a:sym typeface="Calibri"/>
                </a:rPr>
                <a:t>Attribuer des pondérations et calculer le score pondéré</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pour chaque indicateur</a:t>
              </a:r>
              <a:endParaRPr sz="1400">
                <a:solidFill>
                  <a:schemeClr val="dk1"/>
                </a:solidFill>
                <a:latin typeface="Calibri"/>
                <a:ea typeface="Calibri"/>
                <a:cs typeface="Calibri"/>
                <a:sym typeface="Calibri"/>
              </a:endParaRPr>
            </a:p>
          </p:txBody>
        </p:sp>
      </p:grpSp>
      <p:grpSp>
        <p:nvGrpSpPr>
          <p:cNvPr id="462" name="Google Shape;462;p22"/>
          <p:cNvGrpSpPr/>
          <p:nvPr/>
        </p:nvGrpSpPr>
        <p:grpSpPr>
          <a:xfrm>
            <a:off x="-8056" y="1451681"/>
            <a:ext cx="3183742" cy="895477"/>
            <a:chOff x="-36631" y="1118306"/>
            <a:chExt cx="3183742" cy="895477"/>
          </a:xfrm>
        </p:grpSpPr>
        <p:sp>
          <p:nvSpPr>
            <p:cNvPr id="463" name="Google Shape;463;p22"/>
            <p:cNvSpPr/>
            <p:nvPr/>
          </p:nvSpPr>
          <p:spPr>
            <a:xfrm>
              <a:off x="257908" y="1118306"/>
              <a:ext cx="2645763" cy="892552"/>
            </a:xfrm>
            <a:prstGeom prst="rect">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4" name="Google Shape;464;p22"/>
            <p:cNvSpPr txBox="1"/>
            <p:nvPr/>
          </p:nvSpPr>
          <p:spPr>
            <a:xfrm>
              <a:off x="-36631" y="1152009"/>
              <a:ext cx="3183742" cy="8617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Calibri"/>
                  <a:ea typeface="Calibri"/>
                  <a:cs typeface="Calibri"/>
                  <a:sym typeface="Calibri"/>
                </a:rPr>
                <a:t>Ensemble de scores </a:t>
              </a:r>
              <a:endParaRPr/>
            </a:p>
            <a:p>
              <a:pPr indent="0" lvl="0" marL="0" marR="0" rtl="0" algn="ctr">
                <a:spcBef>
                  <a:spcPts val="0"/>
                </a:spcBef>
                <a:spcAft>
                  <a:spcPts val="0"/>
                </a:spcAft>
                <a:buNone/>
              </a:pPr>
              <a:r>
                <a:rPr b="1" lang="en-US" sz="1800">
                  <a:solidFill>
                    <a:schemeClr val="dk1"/>
                  </a:solidFill>
                  <a:latin typeface="Calibri"/>
                  <a:ea typeface="Calibri"/>
                  <a:cs typeface="Calibri"/>
                  <a:sym typeface="Calibri"/>
                </a:rPr>
                <a:t>normalisés</a:t>
              </a:r>
              <a:endParaRPr b="1" sz="1800">
                <a:solidFill>
                  <a:schemeClr val="dk1"/>
                </a:solidFill>
                <a:latin typeface="Calibri"/>
                <a:ea typeface="Calibri"/>
                <a:cs typeface="Calibri"/>
                <a:sym typeface="Calibri"/>
              </a:endParaRPr>
            </a:p>
            <a:p>
              <a:pPr indent="0" lvl="0" marL="0" marR="0" rtl="0" algn="ctr">
                <a:spcBef>
                  <a:spcPts val="0"/>
                </a:spcBef>
                <a:spcAft>
                  <a:spcPts val="0"/>
                </a:spcAft>
                <a:buNone/>
              </a:pPr>
              <a:r>
                <a:rPr lang="en-US" sz="800">
                  <a:solidFill>
                    <a:schemeClr val="dk1"/>
                  </a:solidFill>
                  <a:latin typeface="Calibri"/>
                  <a:ea typeface="Calibri"/>
                  <a:cs typeface="Calibri"/>
                  <a:sym typeface="Calibri"/>
                </a:rPr>
                <a:t> </a:t>
              </a:r>
              <a:r>
                <a:rPr lang="en-US" sz="1400">
                  <a:solidFill>
                    <a:schemeClr val="dk1"/>
                  </a:solidFill>
                  <a:latin typeface="Calibri"/>
                  <a:ea typeface="Calibri"/>
                  <a:cs typeface="Calibri"/>
                  <a:sym typeface="Calibri"/>
                </a:rPr>
                <a:t>Un score pour chaque indicateur</a:t>
              </a:r>
              <a:endParaRPr sz="1400">
                <a:solidFill>
                  <a:schemeClr val="dk1"/>
                </a:solidFill>
                <a:latin typeface="Calibri"/>
                <a:ea typeface="Calibri"/>
                <a:cs typeface="Calibri"/>
                <a:sym typeface="Calibri"/>
              </a:endParaRPr>
            </a:p>
          </p:txBody>
        </p:sp>
      </p:grpSp>
      <p:sp>
        <p:nvSpPr>
          <p:cNvPr id="465" name="Google Shape;465;p22"/>
          <p:cNvSpPr/>
          <p:nvPr/>
        </p:nvSpPr>
        <p:spPr>
          <a:xfrm rot="2815385">
            <a:off x="2676957" y="2493762"/>
            <a:ext cx="375138" cy="286919"/>
          </a:xfrm>
          <a:prstGeom prst="rightArrow">
            <a:avLst>
              <a:gd fmla="val 50000" name="adj1"/>
              <a:gd fmla="val 50000" name="adj2"/>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6" name="Google Shape;466;p22"/>
          <p:cNvSpPr/>
          <p:nvPr/>
        </p:nvSpPr>
        <p:spPr>
          <a:xfrm rot="2815385">
            <a:off x="6122949" y="4788412"/>
            <a:ext cx="375138" cy="286919"/>
          </a:xfrm>
          <a:prstGeom prst="rightArrow">
            <a:avLst>
              <a:gd fmla="val 50000" name="adj1"/>
              <a:gd fmla="val 50000" name="adj2"/>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7" name="Google Shape;467;p22"/>
          <p:cNvSpPr txBox="1"/>
          <p:nvPr/>
        </p:nvSpPr>
        <p:spPr>
          <a:xfrm>
            <a:off x="2222499" y="6143625"/>
            <a:ext cx="394017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468" name="Google Shape;468;p22"/>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474" name="Google Shape;474;p2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75" name="Google Shape;475;p23"/>
          <p:cNvSpPr/>
          <p:nvPr/>
        </p:nvSpPr>
        <p:spPr>
          <a:xfrm>
            <a:off x="0" y="2762324"/>
            <a:ext cx="226470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Score Pondéré (WS) de chaque Indicateur (i)</a:t>
            </a:r>
            <a:endParaRPr b="1" sz="2400">
              <a:solidFill>
                <a:schemeClr val="dk1"/>
              </a:solidFill>
              <a:latin typeface="Calibri"/>
              <a:ea typeface="Calibri"/>
              <a:cs typeface="Calibri"/>
              <a:sym typeface="Calibri"/>
            </a:endParaRPr>
          </a:p>
        </p:txBody>
      </p:sp>
      <p:sp>
        <p:nvSpPr>
          <p:cNvPr id="476" name="Google Shape;476;p23"/>
          <p:cNvSpPr/>
          <p:nvPr/>
        </p:nvSpPr>
        <p:spPr>
          <a:xfrm>
            <a:off x="113751" y="772311"/>
            <a:ext cx="2923942"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Step 3: Agrégation</a:t>
            </a:r>
            <a:endParaRPr b="1" sz="2800">
              <a:solidFill>
                <a:schemeClr val="dk1"/>
              </a:solidFill>
              <a:latin typeface="Calibri"/>
              <a:ea typeface="Calibri"/>
              <a:cs typeface="Calibri"/>
              <a:sym typeface="Calibri"/>
            </a:endParaRPr>
          </a:p>
        </p:txBody>
      </p:sp>
      <p:pic>
        <p:nvPicPr>
          <p:cNvPr id="477" name="Google Shape;477;p23"/>
          <p:cNvPicPr preferRelativeResize="0"/>
          <p:nvPr/>
        </p:nvPicPr>
        <p:blipFill rotWithShape="1">
          <a:blip r:embed="rId3">
            <a:alphaModFix/>
          </a:blip>
          <a:srcRect b="0" l="0" r="0" t="0"/>
          <a:stretch/>
        </p:blipFill>
        <p:spPr>
          <a:xfrm>
            <a:off x="2059833" y="1091935"/>
            <a:ext cx="7084166" cy="5096698"/>
          </a:xfrm>
          <a:prstGeom prst="rect">
            <a:avLst/>
          </a:prstGeom>
          <a:noFill/>
          <a:ln>
            <a:noFill/>
          </a:ln>
        </p:spPr>
      </p:pic>
      <p:sp>
        <p:nvSpPr>
          <p:cNvPr id="478" name="Google Shape;478;p23"/>
          <p:cNvSpPr/>
          <p:nvPr/>
        </p:nvSpPr>
        <p:spPr>
          <a:xfrm>
            <a:off x="2160857" y="1268084"/>
            <a:ext cx="1479491" cy="336430"/>
          </a:xfrm>
          <a:prstGeom prst="rect">
            <a:avLst/>
          </a:prstGeom>
          <a:solidFill>
            <a:srgbClr val="E36C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dk1"/>
                </a:solidFill>
                <a:latin typeface="Calibri"/>
                <a:ea typeface="Calibri"/>
                <a:cs typeface="Calibri"/>
                <a:sym typeface="Calibri"/>
              </a:rPr>
              <a:t>FACTEUR DE PONDERATION i </a:t>
            </a:r>
            <a:endParaRPr b="1" sz="1100">
              <a:solidFill>
                <a:schemeClr val="dk1"/>
              </a:solidFill>
              <a:latin typeface="Calibri"/>
              <a:ea typeface="Calibri"/>
              <a:cs typeface="Calibri"/>
              <a:sym typeface="Calibri"/>
            </a:endParaRPr>
          </a:p>
        </p:txBody>
      </p:sp>
      <p:sp>
        <p:nvSpPr>
          <p:cNvPr id="479" name="Google Shape;479;p23"/>
          <p:cNvSpPr/>
          <p:nvPr/>
        </p:nvSpPr>
        <p:spPr>
          <a:xfrm>
            <a:off x="4077118" y="2432502"/>
            <a:ext cx="2889850" cy="251977"/>
          </a:xfrm>
          <a:prstGeom prst="rect">
            <a:avLst/>
          </a:prstGeom>
          <a:solidFill>
            <a:srgbClr val="E36C0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dk1"/>
                </a:solidFill>
                <a:latin typeface="Calibri"/>
                <a:ea typeface="Calibri"/>
                <a:cs typeface="Calibri"/>
                <a:sym typeface="Calibri"/>
              </a:rPr>
              <a:t>FACTEUR DE PONDERATION i </a:t>
            </a:r>
            <a:endParaRPr b="1" sz="1100">
              <a:solidFill>
                <a:schemeClr val="dk1"/>
              </a:solidFill>
              <a:latin typeface="Calibri"/>
              <a:ea typeface="Calibri"/>
              <a:cs typeface="Calibri"/>
              <a:sym typeface="Calibri"/>
            </a:endParaRPr>
          </a:p>
        </p:txBody>
      </p:sp>
      <p:sp>
        <p:nvSpPr>
          <p:cNvPr id="480" name="Google Shape;480;p23"/>
          <p:cNvSpPr/>
          <p:nvPr/>
        </p:nvSpPr>
        <p:spPr>
          <a:xfrm>
            <a:off x="2165230" y="2475781"/>
            <a:ext cx="1423359" cy="552091"/>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dk1"/>
                </a:solidFill>
                <a:latin typeface="Calibri"/>
                <a:ea typeface="Calibri"/>
                <a:cs typeface="Calibri"/>
                <a:sym typeface="Calibri"/>
              </a:rPr>
              <a:t>COEFFICIENT DE PONDERATION i (%)</a:t>
            </a:r>
            <a:endParaRPr b="1" sz="1100">
              <a:solidFill>
                <a:schemeClr val="dk1"/>
              </a:solidFill>
              <a:latin typeface="Calibri"/>
              <a:ea typeface="Calibri"/>
              <a:cs typeface="Calibri"/>
              <a:sym typeface="Calibri"/>
            </a:endParaRPr>
          </a:p>
        </p:txBody>
      </p:sp>
      <p:sp>
        <p:nvSpPr>
          <p:cNvPr id="481" name="Google Shape;481;p23"/>
          <p:cNvSpPr/>
          <p:nvPr/>
        </p:nvSpPr>
        <p:spPr>
          <a:xfrm>
            <a:off x="4103298" y="4097547"/>
            <a:ext cx="2849593" cy="336429"/>
          </a:xfrm>
          <a:prstGeom prst="rect">
            <a:avLst/>
          </a:prstGeom>
          <a:solidFill>
            <a:srgbClr val="7030A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dk1"/>
                </a:solidFill>
                <a:latin typeface="Calibri"/>
                <a:ea typeface="Calibri"/>
                <a:cs typeface="Calibri"/>
                <a:sym typeface="Calibri"/>
              </a:rPr>
              <a:t>COEFFICIENT DE PONDERATION i </a:t>
            </a:r>
            <a:endParaRPr b="1" sz="1100">
              <a:solidFill>
                <a:schemeClr val="dk1"/>
              </a:solidFill>
              <a:latin typeface="Calibri"/>
              <a:ea typeface="Calibri"/>
              <a:cs typeface="Calibri"/>
              <a:sym typeface="Calibri"/>
            </a:endParaRPr>
          </a:p>
        </p:txBody>
      </p:sp>
      <p:sp>
        <p:nvSpPr>
          <p:cNvPr id="482" name="Google Shape;482;p23"/>
          <p:cNvSpPr/>
          <p:nvPr/>
        </p:nvSpPr>
        <p:spPr>
          <a:xfrm>
            <a:off x="4080775" y="5588000"/>
            <a:ext cx="2884098" cy="351514"/>
          </a:xfrm>
          <a:prstGeom prst="rect">
            <a:avLst/>
          </a:prstGeom>
          <a:solidFill>
            <a:srgbClr val="92D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dk1"/>
                </a:solidFill>
                <a:latin typeface="Calibri"/>
                <a:ea typeface="Calibri"/>
                <a:cs typeface="Calibri"/>
                <a:sym typeface="Calibri"/>
              </a:rPr>
              <a:t>COEFFICIENT DE PONDERATION AJUSTE i (%) </a:t>
            </a:r>
            <a:endParaRPr b="1" sz="1100">
              <a:solidFill>
                <a:schemeClr val="dk1"/>
              </a:solidFill>
              <a:latin typeface="Calibri"/>
              <a:ea typeface="Calibri"/>
              <a:cs typeface="Calibri"/>
              <a:sym typeface="Calibri"/>
            </a:endParaRPr>
          </a:p>
        </p:txBody>
      </p:sp>
      <p:sp>
        <p:nvSpPr>
          <p:cNvPr id="483" name="Google Shape;483;p23"/>
          <p:cNvSpPr/>
          <p:nvPr/>
        </p:nvSpPr>
        <p:spPr>
          <a:xfrm>
            <a:off x="2136476" y="3847381"/>
            <a:ext cx="1483744" cy="825261"/>
          </a:xfrm>
          <a:prstGeom prst="rect">
            <a:avLst/>
          </a:prstGeom>
          <a:solidFill>
            <a:srgbClr val="92D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dk1"/>
                </a:solidFill>
                <a:latin typeface="Calibri"/>
                <a:ea typeface="Calibri"/>
                <a:cs typeface="Calibri"/>
                <a:sym typeface="Calibri"/>
              </a:rPr>
              <a:t>COEFFICIENT DE PONDERATION AJUSTE i (%) </a:t>
            </a:r>
            <a:endParaRPr b="1" sz="1100">
              <a:solidFill>
                <a:schemeClr val="dk1"/>
              </a:solidFill>
              <a:latin typeface="Calibri"/>
              <a:ea typeface="Calibri"/>
              <a:cs typeface="Calibri"/>
              <a:sym typeface="Calibri"/>
            </a:endParaRPr>
          </a:p>
        </p:txBody>
      </p:sp>
      <p:sp>
        <p:nvSpPr>
          <p:cNvPr id="484" name="Google Shape;484;p23"/>
          <p:cNvSpPr/>
          <p:nvPr/>
        </p:nvSpPr>
        <p:spPr>
          <a:xfrm>
            <a:off x="2113472" y="5460522"/>
            <a:ext cx="1500996" cy="552928"/>
          </a:xfrm>
          <a:prstGeom prst="rect">
            <a:avLst/>
          </a:prstGeom>
          <a:solidFill>
            <a:srgbClr val="FFFF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dk1"/>
                </a:solidFill>
                <a:latin typeface="Calibri"/>
                <a:ea typeface="Calibri"/>
                <a:cs typeface="Calibri"/>
                <a:sym typeface="Calibri"/>
              </a:rPr>
              <a:t>SCORE PONDERE WSi</a:t>
            </a:r>
            <a:endParaRPr b="1" sz="1100">
              <a:solidFill>
                <a:schemeClr val="dk1"/>
              </a:solidFill>
              <a:latin typeface="Calibri"/>
              <a:ea typeface="Calibri"/>
              <a:cs typeface="Calibri"/>
              <a:sym typeface="Calibri"/>
            </a:endParaRPr>
          </a:p>
        </p:txBody>
      </p:sp>
      <p:sp>
        <p:nvSpPr>
          <p:cNvPr id="485" name="Google Shape;485;p23"/>
          <p:cNvSpPr/>
          <p:nvPr/>
        </p:nvSpPr>
        <p:spPr>
          <a:xfrm>
            <a:off x="4060167" y="1285067"/>
            <a:ext cx="934527" cy="32807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chemeClr val="dk1"/>
                </a:solidFill>
                <a:latin typeface="Calibri"/>
                <a:ea typeface="Calibri"/>
                <a:cs typeface="Calibri"/>
                <a:sym typeface="Calibri"/>
              </a:rPr>
              <a:t>Ordre de priorité</a:t>
            </a:r>
            <a:endParaRPr/>
          </a:p>
          <a:p>
            <a:pPr indent="0" lvl="0" marL="0" marR="0" rtl="0" algn="ctr">
              <a:spcBef>
                <a:spcPts val="0"/>
              </a:spcBef>
              <a:spcAft>
                <a:spcPts val="0"/>
              </a:spcAft>
              <a:buNone/>
            </a:pPr>
            <a:r>
              <a:rPr lang="en-US" sz="1100">
                <a:solidFill>
                  <a:schemeClr val="dk1"/>
                </a:solidFill>
                <a:latin typeface="Calibri"/>
                <a:ea typeface="Calibri"/>
                <a:cs typeface="Calibri"/>
                <a:sym typeface="Calibri"/>
              </a:rPr>
              <a:t> (1 à 3) </a:t>
            </a:r>
            <a:endParaRPr sz="1100">
              <a:solidFill>
                <a:schemeClr val="dk1"/>
              </a:solidFill>
              <a:latin typeface="Calibri"/>
              <a:ea typeface="Calibri"/>
              <a:cs typeface="Calibri"/>
              <a:sym typeface="Calibri"/>
            </a:endParaRPr>
          </a:p>
        </p:txBody>
      </p:sp>
      <p:sp>
        <p:nvSpPr>
          <p:cNvPr id="486" name="Google Shape;486;p23"/>
          <p:cNvSpPr/>
          <p:nvPr/>
        </p:nvSpPr>
        <p:spPr>
          <a:xfrm>
            <a:off x="5512279" y="1262063"/>
            <a:ext cx="767751" cy="37695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chemeClr val="dk1"/>
                </a:solidFill>
                <a:latin typeface="Calibri"/>
                <a:ea typeface="Calibri"/>
                <a:cs typeface="Calibri"/>
                <a:sym typeface="Calibri"/>
              </a:rPr>
              <a:t>Intensité</a:t>
            </a:r>
            <a:endParaRPr/>
          </a:p>
          <a:p>
            <a:pPr indent="0" lvl="0" marL="0" marR="0" rtl="0" algn="ctr">
              <a:spcBef>
                <a:spcPts val="0"/>
              </a:spcBef>
              <a:spcAft>
                <a:spcPts val="0"/>
              </a:spcAft>
              <a:buNone/>
            </a:pPr>
            <a:r>
              <a:rPr lang="en-US" sz="1100">
                <a:solidFill>
                  <a:schemeClr val="dk1"/>
                </a:solidFill>
                <a:latin typeface="Calibri"/>
                <a:ea typeface="Calibri"/>
                <a:cs typeface="Calibri"/>
                <a:sym typeface="Calibri"/>
              </a:rPr>
              <a:t> (1 à 3) </a:t>
            </a:r>
            <a:endParaRPr sz="1100">
              <a:solidFill>
                <a:schemeClr val="dk1"/>
              </a:solidFill>
              <a:latin typeface="Calibri"/>
              <a:ea typeface="Calibri"/>
              <a:cs typeface="Calibri"/>
              <a:sym typeface="Calibri"/>
            </a:endParaRPr>
          </a:p>
        </p:txBody>
      </p:sp>
      <p:sp>
        <p:nvSpPr>
          <p:cNvPr id="487" name="Google Shape;487;p23"/>
          <p:cNvSpPr/>
          <p:nvPr/>
        </p:nvSpPr>
        <p:spPr>
          <a:xfrm>
            <a:off x="6837871" y="1241933"/>
            <a:ext cx="767751" cy="37695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chemeClr val="dk1"/>
                </a:solidFill>
                <a:latin typeface="Calibri"/>
                <a:ea typeface="Calibri"/>
                <a:cs typeface="Calibri"/>
                <a:sym typeface="Calibri"/>
              </a:rPr>
              <a:t>Etendue</a:t>
            </a:r>
            <a:endParaRPr/>
          </a:p>
          <a:p>
            <a:pPr indent="0" lvl="0" marL="0" marR="0" rtl="0" algn="ctr">
              <a:spcBef>
                <a:spcPts val="0"/>
              </a:spcBef>
              <a:spcAft>
                <a:spcPts val="0"/>
              </a:spcAft>
              <a:buNone/>
            </a:pPr>
            <a:r>
              <a:rPr lang="en-US" sz="1100">
                <a:solidFill>
                  <a:schemeClr val="dk1"/>
                </a:solidFill>
                <a:latin typeface="Calibri"/>
                <a:ea typeface="Calibri"/>
                <a:cs typeface="Calibri"/>
                <a:sym typeface="Calibri"/>
              </a:rPr>
              <a:t> (1 à 5) </a:t>
            </a:r>
            <a:endParaRPr sz="1100">
              <a:solidFill>
                <a:schemeClr val="dk1"/>
              </a:solidFill>
              <a:latin typeface="Calibri"/>
              <a:ea typeface="Calibri"/>
              <a:cs typeface="Calibri"/>
              <a:sym typeface="Calibri"/>
            </a:endParaRPr>
          </a:p>
        </p:txBody>
      </p:sp>
      <p:sp>
        <p:nvSpPr>
          <p:cNvPr id="488" name="Google Shape;488;p23"/>
          <p:cNvSpPr/>
          <p:nvPr/>
        </p:nvSpPr>
        <p:spPr>
          <a:xfrm>
            <a:off x="8068572" y="1256310"/>
            <a:ext cx="767751" cy="37695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chemeClr val="dk1"/>
                </a:solidFill>
                <a:latin typeface="Calibri"/>
                <a:ea typeface="Calibri"/>
                <a:cs typeface="Calibri"/>
                <a:sym typeface="Calibri"/>
              </a:rPr>
              <a:t>Durée</a:t>
            </a:r>
            <a:endParaRPr/>
          </a:p>
          <a:p>
            <a:pPr indent="0" lvl="0" marL="0" marR="0" rtl="0" algn="ctr">
              <a:spcBef>
                <a:spcPts val="0"/>
              </a:spcBef>
              <a:spcAft>
                <a:spcPts val="0"/>
              </a:spcAft>
              <a:buNone/>
            </a:pPr>
            <a:r>
              <a:rPr lang="en-US" sz="1100">
                <a:solidFill>
                  <a:schemeClr val="dk1"/>
                </a:solidFill>
                <a:latin typeface="Calibri"/>
                <a:ea typeface="Calibri"/>
                <a:cs typeface="Calibri"/>
                <a:sym typeface="Calibri"/>
              </a:rPr>
              <a:t> (1 à 5) </a:t>
            </a:r>
            <a:endParaRPr sz="1100">
              <a:solidFill>
                <a:schemeClr val="dk1"/>
              </a:solidFill>
              <a:latin typeface="Calibri"/>
              <a:ea typeface="Calibri"/>
              <a:cs typeface="Calibri"/>
              <a:sym typeface="Calibri"/>
            </a:endParaRPr>
          </a:p>
        </p:txBody>
      </p:sp>
      <p:sp>
        <p:nvSpPr>
          <p:cNvPr id="489" name="Google Shape;489;p23"/>
          <p:cNvSpPr/>
          <p:nvPr/>
        </p:nvSpPr>
        <p:spPr>
          <a:xfrm>
            <a:off x="5069456" y="2932714"/>
            <a:ext cx="1952446" cy="21592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chemeClr val="dk1"/>
                </a:solidFill>
                <a:latin typeface="Calibri"/>
                <a:ea typeface="Calibri"/>
                <a:cs typeface="Calibri"/>
                <a:sym typeface="Calibri"/>
              </a:rPr>
              <a:t>FACTEUR DE PONDERATION i </a:t>
            </a:r>
            <a:endParaRPr sz="1100">
              <a:solidFill>
                <a:schemeClr val="dk1"/>
              </a:solidFill>
              <a:latin typeface="Calibri"/>
              <a:ea typeface="Calibri"/>
              <a:cs typeface="Calibri"/>
              <a:sym typeface="Calibri"/>
            </a:endParaRPr>
          </a:p>
        </p:txBody>
      </p:sp>
      <p:sp>
        <p:nvSpPr>
          <p:cNvPr id="490" name="Google Shape;490;p23"/>
          <p:cNvSpPr/>
          <p:nvPr/>
        </p:nvSpPr>
        <p:spPr>
          <a:xfrm>
            <a:off x="7504982" y="3895998"/>
            <a:ext cx="1423358" cy="6587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100">
                <a:solidFill>
                  <a:schemeClr val="dk1"/>
                </a:solidFill>
                <a:latin typeface="Calibri"/>
                <a:ea typeface="Calibri"/>
                <a:cs typeface="Calibri"/>
                <a:sym typeface="Calibri"/>
              </a:rPr>
              <a:t>Facteur d’ajustement du projet </a:t>
            </a:r>
            <a:endParaRPr/>
          </a:p>
          <a:p>
            <a:pPr indent="0" lvl="0" marL="0" marR="0" rtl="0" algn="ctr">
              <a:spcBef>
                <a:spcPts val="0"/>
              </a:spcBef>
              <a:spcAft>
                <a:spcPts val="0"/>
              </a:spcAft>
              <a:buNone/>
            </a:pPr>
            <a:r>
              <a:rPr lang="en-US" sz="1100">
                <a:solidFill>
                  <a:schemeClr val="dk1"/>
                </a:solidFill>
                <a:latin typeface="Calibri"/>
                <a:ea typeface="Calibri"/>
                <a:cs typeface="Calibri"/>
                <a:sym typeface="Calibri"/>
              </a:rPr>
              <a:t>(0.5 à 1.5)</a:t>
            </a:r>
            <a:endParaRPr sz="1100">
              <a:solidFill>
                <a:schemeClr val="dk1"/>
              </a:solidFill>
              <a:latin typeface="Calibri"/>
              <a:ea typeface="Calibri"/>
              <a:cs typeface="Calibri"/>
              <a:sym typeface="Calibri"/>
            </a:endParaRPr>
          </a:p>
        </p:txBody>
      </p:sp>
      <p:sp>
        <p:nvSpPr>
          <p:cNvPr id="491" name="Google Shape;491;p23"/>
          <p:cNvSpPr/>
          <p:nvPr/>
        </p:nvSpPr>
        <p:spPr>
          <a:xfrm>
            <a:off x="7579743" y="5342360"/>
            <a:ext cx="1339970" cy="6587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dk1"/>
                </a:solidFill>
                <a:latin typeface="Calibri"/>
                <a:ea typeface="Calibri"/>
                <a:cs typeface="Calibri"/>
                <a:sym typeface="Calibri"/>
              </a:rPr>
              <a:t>Score Normalisé</a:t>
            </a:r>
            <a:endParaRPr sz="1200">
              <a:solidFill>
                <a:schemeClr val="dk1"/>
              </a:solidFill>
              <a:latin typeface="Calibri"/>
              <a:ea typeface="Calibri"/>
              <a:cs typeface="Calibri"/>
              <a:sym typeface="Calibri"/>
            </a:endParaRPr>
          </a:p>
        </p:txBody>
      </p:sp>
      <p:sp>
        <p:nvSpPr>
          <p:cNvPr id="492" name="Google Shape;492;p23"/>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493" name="Google Shape;493;p23"/>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499" name="Google Shape;499;p2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00" name="Google Shape;500;p24"/>
          <p:cNvSpPr/>
          <p:nvPr/>
        </p:nvSpPr>
        <p:spPr>
          <a:xfrm>
            <a:off x="113750" y="1535162"/>
            <a:ext cx="285273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Score Pondéré (WS) pour Catégorie (c)</a:t>
            </a:r>
            <a:endParaRPr b="1" sz="2400">
              <a:solidFill>
                <a:schemeClr val="dk1"/>
              </a:solidFill>
              <a:latin typeface="Calibri"/>
              <a:ea typeface="Calibri"/>
              <a:cs typeface="Calibri"/>
              <a:sym typeface="Calibri"/>
            </a:endParaRPr>
          </a:p>
        </p:txBody>
      </p:sp>
      <p:sp>
        <p:nvSpPr>
          <p:cNvPr id="501" name="Google Shape;501;p24"/>
          <p:cNvSpPr/>
          <p:nvPr/>
        </p:nvSpPr>
        <p:spPr>
          <a:xfrm>
            <a:off x="113751" y="772311"/>
            <a:ext cx="310226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3: Agrégation</a:t>
            </a:r>
            <a:endParaRPr b="1" sz="2800">
              <a:solidFill>
                <a:schemeClr val="dk1"/>
              </a:solidFill>
              <a:latin typeface="Calibri"/>
              <a:ea typeface="Calibri"/>
              <a:cs typeface="Calibri"/>
              <a:sym typeface="Calibri"/>
            </a:endParaRPr>
          </a:p>
        </p:txBody>
      </p:sp>
      <p:sp>
        <p:nvSpPr>
          <p:cNvPr id="502" name="Google Shape;502;p24"/>
          <p:cNvSpPr/>
          <p:nvPr/>
        </p:nvSpPr>
        <p:spPr>
          <a:xfrm>
            <a:off x="113750" y="2810877"/>
            <a:ext cx="285273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Score Pondéré(WS) pour chaque (IS)</a:t>
            </a:r>
            <a:endParaRPr b="1" sz="2400">
              <a:solidFill>
                <a:schemeClr val="dk1"/>
              </a:solidFill>
              <a:latin typeface="Calibri"/>
              <a:ea typeface="Calibri"/>
              <a:cs typeface="Calibri"/>
              <a:sym typeface="Calibri"/>
            </a:endParaRPr>
          </a:p>
        </p:txBody>
      </p:sp>
      <p:sp>
        <p:nvSpPr>
          <p:cNvPr id="503" name="Google Shape;503;p24"/>
          <p:cNvSpPr/>
          <p:nvPr/>
        </p:nvSpPr>
        <p:spPr>
          <a:xfrm>
            <a:off x="113750" y="4153892"/>
            <a:ext cx="285273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Score Final (FS) du  projet</a:t>
            </a:r>
            <a:endParaRPr b="1" sz="2400">
              <a:solidFill>
                <a:schemeClr val="dk1"/>
              </a:solidFill>
              <a:latin typeface="Calibri"/>
              <a:ea typeface="Calibri"/>
              <a:cs typeface="Calibri"/>
              <a:sym typeface="Calibri"/>
            </a:endParaRPr>
          </a:p>
        </p:txBody>
      </p:sp>
      <p:sp>
        <p:nvSpPr>
          <p:cNvPr id="504" name="Google Shape;504;p24"/>
          <p:cNvSpPr/>
          <p:nvPr/>
        </p:nvSpPr>
        <p:spPr>
          <a:xfrm>
            <a:off x="4020332" y="1477097"/>
            <a:ext cx="4508205" cy="947126"/>
          </a:xfrm>
          <a:prstGeom prst="hexagon">
            <a:avLst>
              <a:gd fmla="val 25000" name="adj"/>
              <a:gd fmla="val 115470" name="vf"/>
            </a:avLst>
          </a:prstGeom>
          <a:solidFill>
            <a:schemeClr val="lt1"/>
          </a:solidFill>
          <a:ln cap="flat" cmpd="sng" w="28575">
            <a:solidFill>
              <a:schemeClr val="accent3"/>
            </a:solidFill>
            <a:prstDash val="solid"/>
            <a:round/>
            <a:headEnd len="sm" w="sm" type="none"/>
            <a:tailEnd len="sm" w="sm" type="none"/>
          </a:ln>
          <a:effectLst>
            <a:outerShdw blurRad="50800" rotWithShape="0" algn="bl" dir="189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Somme des scores pondérés de tous les indicateurs dans la catégorie</a:t>
            </a:r>
            <a:endParaRPr sz="1800">
              <a:solidFill>
                <a:schemeClr val="dk1"/>
              </a:solidFill>
              <a:latin typeface="Calibri"/>
              <a:ea typeface="Calibri"/>
              <a:cs typeface="Calibri"/>
              <a:sym typeface="Calibri"/>
            </a:endParaRPr>
          </a:p>
        </p:txBody>
      </p:sp>
      <p:sp>
        <p:nvSpPr>
          <p:cNvPr id="505" name="Google Shape;505;p24"/>
          <p:cNvSpPr/>
          <p:nvPr/>
        </p:nvSpPr>
        <p:spPr>
          <a:xfrm>
            <a:off x="4020332" y="2752812"/>
            <a:ext cx="4508205" cy="947126"/>
          </a:xfrm>
          <a:prstGeom prst="hexagon">
            <a:avLst>
              <a:gd fmla="val 25000" name="adj"/>
              <a:gd fmla="val 115470" name="vf"/>
            </a:avLst>
          </a:prstGeom>
          <a:solidFill>
            <a:schemeClr val="lt1"/>
          </a:solidFill>
          <a:ln cap="flat" cmpd="sng" w="28575">
            <a:solidFill>
              <a:schemeClr val="accent3"/>
            </a:solidFill>
            <a:prstDash val="solid"/>
            <a:round/>
            <a:headEnd len="sm" w="sm" type="none"/>
            <a:tailEnd len="sm" w="sm" type="none"/>
          </a:ln>
          <a:effectLst>
            <a:outerShdw blurRad="50800" rotWithShape="0" algn="bl" dir="189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Somme des scores pondérés de toutes les catégories du thème</a:t>
            </a:r>
            <a:endParaRPr sz="1800">
              <a:solidFill>
                <a:schemeClr val="dk1"/>
              </a:solidFill>
              <a:latin typeface="Calibri"/>
              <a:ea typeface="Calibri"/>
              <a:cs typeface="Calibri"/>
              <a:sym typeface="Calibri"/>
            </a:endParaRPr>
          </a:p>
        </p:txBody>
      </p:sp>
      <p:sp>
        <p:nvSpPr>
          <p:cNvPr id="506" name="Google Shape;506;p24"/>
          <p:cNvSpPr/>
          <p:nvPr/>
        </p:nvSpPr>
        <p:spPr>
          <a:xfrm>
            <a:off x="4020332" y="4095827"/>
            <a:ext cx="4508205" cy="947126"/>
          </a:xfrm>
          <a:prstGeom prst="hexagon">
            <a:avLst>
              <a:gd fmla="val 25000" name="adj"/>
              <a:gd fmla="val 115470" name="vf"/>
            </a:avLst>
          </a:prstGeom>
          <a:solidFill>
            <a:schemeClr val="lt1"/>
          </a:solidFill>
          <a:ln cap="flat" cmpd="sng" w="28575">
            <a:solidFill>
              <a:schemeClr val="accent3"/>
            </a:solidFill>
            <a:prstDash val="solid"/>
            <a:round/>
            <a:headEnd len="sm" w="sm" type="none"/>
            <a:tailEnd len="sm" w="sm" type="none"/>
          </a:ln>
          <a:effectLst>
            <a:outerShdw blurRad="50800" rotWithShape="0" algn="bl" dir="189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dk1"/>
                </a:solidFill>
                <a:latin typeface="Calibri"/>
                <a:ea typeface="Calibri"/>
                <a:cs typeface="Calibri"/>
                <a:sym typeface="Calibri"/>
              </a:rPr>
              <a:t>Somme des scores pondérés de tous les thèmes</a:t>
            </a:r>
            <a:endParaRPr sz="1800">
              <a:solidFill>
                <a:schemeClr val="dk1"/>
              </a:solidFill>
              <a:latin typeface="Calibri"/>
              <a:ea typeface="Calibri"/>
              <a:cs typeface="Calibri"/>
              <a:sym typeface="Calibri"/>
            </a:endParaRPr>
          </a:p>
        </p:txBody>
      </p:sp>
      <p:sp>
        <p:nvSpPr>
          <p:cNvPr id="507" name="Google Shape;507;p24"/>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508" name="Google Shape;508;p24"/>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514" name="Google Shape;514;p2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pSp>
        <p:nvGrpSpPr>
          <p:cNvPr id="515" name="Google Shape;515;p25"/>
          <p:cNvGrpSpPr/>
          <p:nvPr/>
        </p:nvGrpSpPr>
        <p:grpSpPr>
          <a:xfrm>
            <a:off x="149674" y="1865384"/>
            <a:ext cx="1512149" cy="3779946"/>
            <a:chOff x="149674" y="1865384"/>
            <a:chExt cx="1512149" cy="3779946"/>
          </a:xfrm>
        </p:grpSpPr>
        <p:grpSp>
          <p:nvGrpSpPr>
            <p:cNvPr id="516" name="Google Shape;516;p25"/>
            <p:cNvGrpSpPr/>
            <p:nvPr/>
          </p:nvGrpSpPr>
          <p:grpSpPr>
            <a:xfrm>
              <a:off x="173275" y="1865384"/>
              <a:ext cx="1488548" cy="1250770"/>
              <a:chOff x="173275" y="1865384"/>
              <a:chExt cx="1488548" cy="1250770"/>
            </a:xfrm>
          </p:grpSpPr>
          <p:grpSp>
            <p:nvGrpSpPr>
              <p:cNvPr id="517" name="Google Shape;517;p25"/>
              <p:cNvGrpSpPr/>
              <p:nvPr/>
            </p:nvGrpSpPr>
            <p:grpSpPr>
              <a:xfrm>
                <a:off x="173275" y="1865384"/>
                <a:ext cx="1488548" cy="1250770"/>
                <a:chOff x="173275" y="1865384"/>
                <a:chExt cx="1488548" cy="1250770"/>
              </a:xfrm>
            </p:grpSpPr>
            <p:pic>
              <p:nvPicPr>
                <p:cNvPr id="518" name="Google Shape;518;p25"/>
                <p:cNvPicPr preferRelativeResize="0"/>
                <p:nvPr/>
              </p:nvPicPr>
              <p:blipFill rotWithShape="1">
                <a:blip r:embed="rId3">
                  <a:alphaModFix/>
                </a:blip>
                <a:srcRect b="0" l="0" r="84452" t="0"/>
                <a:stretch/>
              </p:blipFill>
              <p:spPr>
                <a:xfrm>
                  <a:off x="173275" y="1865384"/>
                  <a:ext cx="520477" cy="1250770"/>
                </a:xfrm>
                <a:prstGeom prst="rect">
                  <a:avLst/>
                </a:prstGeom>
                <a:noFill/>
                <a:ln>
                  <a:noFill/>
                </a:ln>
              </p:spPr>
            </p:pic>
            <p:pic>
              <p:nvPicPr>
                <p:cNvPr id="519" name="Google Shape;519;p25"/>
                <p:cNvPicPr preferRelativeResize="0"/>
                <p:nvPr/>
              </p:nvPicPr>
              <p:blipFill rotWithShape="1">
                <a:blip r:embed="rId4">
                  <a:alphaModFix/>
                </a:blip>
                <a:srcRect b="0" l="70749" r="0" t="0"/>
                <a:stretch/>
              </p:blipFill>
              <p:spPr>
                <a:xfrm>
                  <a:off x="682632" y="1865384"/>
                  <a:ext cx="979191" cy="1250770"/>
                </a:xfrm>
                <a:prstGeom prst="rect">
                  <a:avLst/>
                </a:prstGeom>
                <a:noFill/>
                <a:ln>
                  <a:noFill/>
                </a:ln>
              </p:spPr>
            </p:pic>
          </p:grpSp>
          <p:sp>
            <p:nvSpPr>
              <p:cNvPr id="520" name="Google Shape;520;p25"/>
              <p:cNvSpPr txBox="1"/>
              <p:nvPr/>
            </p:nvSpPr>
            <p:spPr>
              <a:xfrm>
                <a:off x="205022" y="1865384"/>
                <a:ext cx="450764" cy="1692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Indicators</a:t>
                </a:r>
                <a:endParaRPr b="1" sz="500">
                  <a:solidFill>
                    <a:schemeClr val="dk1"/>
                  </a:solidFill>
                  <a:latin typeface="Calibri"/>
                  <a:ea typeface="Calibri"/>
                  <a:cs typeface="Calibri"/>
                  <a:sym typeface="Calibri"/>
                </a:endParaRPr>
              </a:p>
            </p:txBody>
          </p:sp>
        </p:grpSp>
        <p:grpSp>
          <p:nvGrpSpPr>
            <p:cNvPr id="521" name="Google Shape;521;p25"/>
            <p:cNvGrpSpPr/>
            <p:nvPr/>
          </p:nvGrpSpPr>
          <p:grpSpPr>
            <a:xfrm>
              <a:off x="149674" y="3235153"/>
              <a:ext cx="1498705" cy="1304949"/>
              <a:chOff x="149674" y="3235153"/>
              <a:chExt cx="1498705" cy="1304949"/>
            </a:xfrm>
          </p:grpSpPr>
          <p:pic>
            <p:nvPicPr>
              <p:cNvPr id="522" name="Google Shape;522;p25"/>
              <p:cNvPicPr preferRelativeResize="0"/>
              <p:nvPr/>
            </p:nvPicPr>
            <p:blipFill rotWithShape="1">
              <a:blip r:embed="rId5">
                <a:alphaModFix/>
              </a:blip>
              <a:srcRect b="0" l="0" r="84354" t="0"/>
              <a:stretch/>
            </p:blipFill>
            <p:spPr>
              <a:xfrm>
                <a:off x="149674" y="3235153"/>
                <a:ext cx="526188" cy="1304949"/>
              </a:xfrm>
              <a:prstGeom prst="rect">
                <a:avLst/>
              </a:prstGeom>
              <a:noFill/>
              <a:ln>
                <a:noFill/>
              </a:ln>
            </p:spPr>
          </p:pic>
          <p:pic>
            <p:nvPicPr>
              <p:cNvPr id="523" name="Google Shape;523;p25"/>
              <p:cNvPicPr preferRelativeResize="0"/>
              <p:nvPr/>
            </p:nvPicPr>
            <p:blipFill rotWithShape="1">
              <a:blip r:embed="rId6">
                <a:alphaModFix/>
              </a:blip>
              <a:srcRect b="0" l="70602" r="0" t="0"/>
              <a:stretch/>
            </p:blipFill>
            <p:spPr>
              <a:xfrm>
                <a:off x="659660" y="3235153"/>
                <a:ext cx="988719" cy="1304949"/>
              </a:xfrm>
              <a:prstGeom prst="rect">
                <a:avLst/>
              </a:prstGeom>
              <a:noFill/>
              <a:ln>
                <a:noFill/>
              </a:ln>
            </p:spPr>
          </p:pic>
          <p:sp>
            <p:nvSpPr>
              <p:cNvPr id="524" name="Google Shape;524;p25"/>
              <p:cNvSpPr txBox="1"/>
              <p:nvPr/>
            </p:nvSpPr>
            <p:spPr>
              <a:xfrm>
                <a:off x="187386" y="3235153"/>
                <a:ext cx="450764" cy="1692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Indicators</a:t>
                </a:r>
                <a:endParaRPr b="1" sz="500">
                  <a:solidFill>
                    <a:schemeClr val="dk1"/>
                  </a:solidFill>
                  <a:latin typeface="Calibri"/>
                  <a:ea typeface="Calibri"/>
                  <a:cs typeface="Calibri"/>
                  <a:sym typeface="Calibri"/>
                </a:endParaRPr>
              </a:p>
            </p:txBody>
          </p:sp>
        </p:grpSp>
        <p:grpSp>
          <p:nvGrpSpPr>
            <p:cNvPr id="525" name="Google Shape;525;p25"/>
            <p:cNvGrpSpPr/>
            <p:nvPr/>
          </p:nvGrpSpPr>
          <p:grpSpPr>
            <a:xfrm>
              <a:off x="149674" y="4602065"/>
              <a:ext cx="1493090" cy="1043265"/>
              <a:chOff x="149674" y="4602065"/>
              <a:chExt cx="1493090" cy="1043265"/>
            </a:xfrm>
          </p:grpSpPr>
          <p:pic>
            <p:nvPicPr>
              <p:cNvPr id="526" name="Google Shape;526;p25"/>
              <p:cNvPicPr preferRelativeResize="0"/>
              <p:nvPr/>
            </p:nvPicPr>
            <p:blipFill rotWithShape="1">
              <a:blip r:embed="rId7">
                <a:alphaModFix/>
              </a:blip>
              <a:srcRect b="0" l="0" r="84255" t="0"/>
              <a:stretch/>
            </p:blipFill>
            <p:spPr>
              <a:xfrm>
                <a:off x="149674" y="4611775"/>
                <a:ext cx="530810" cy="1033555"/>
              </a:xfrm>
              <a:prstGeom prst="rect">
                <a:avLst/>
              </a:prstGeom>
              <a:noFill/>
              <a:ln>
                <a:noFill/>
              </a:ln>
            </p:spPr>
          </p:pic>
          <p:pic>
            <p:nvPicPr>
              <p:cNvPr id="527" name="Google Shape;527;p25"/>
              <p:cNvPicPr preferRelativeResize="0"/>
              <p:nvPr/>
            </p:nvPicPr>
            <p:blipFill rotWithShape="1">
              <a:blip r:embed="rId8">
                <a:alphaModFix/>
              </a:blip>
              <a:srcRect b="0" l="70268" r="0" t="0"/>
              <a:stretch/>
            </p:blipFill>
            <p:spPr>
              <a:xfrm>
                <a:off x="640423" y="4610819"/>
                <a:ext cx="1002341" cy="1033555"/>
              </a:xfrm>
              <a:prstGeom prst="rect">
                <a:avLst/>
              </a:prstGeom>
              <a:noFill/>
              <a:ln>
                <a:noFill/>
              </a:ln>
            </p:spPr>
          </p:pic>
          <p:sp>
            <p:nvSpPr>
              <p:cNvPr id="528" name="Google Shape;528;p25"/>
              <p:cNvSpPr txBox="1"/>
              <p:nvPr/>
            </p:nvSpPr>
            <p:spPr>
              <a:xfrm>
                <a:off x="187386" y="4602065"/>
                <a:ext cx="450764" cy="1692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Indicators</a:t>
                </a:r>
                <a:endParaRPr b="1" sz="500">
                  <a:solidFill>
                    <a:schemeClr val="dk1"/>
                  </a:solidFill>
                  <a:latin typeface="Calibri"/>
                  <a:ea typeface="Calibri"/>
                  <a:cs typeface="Calibri"/>
                  <a:sym typeface="Calibri"/>
                </a:endParaRPr>
              </a:p>
            </p:txBody>
          </p:sp>
        </p:grpSp>
      </p:grpSp>
      <p:grpSp>
        <p:nvGrpSpPr>
          <p:cNvPr id="529" name="Google Shape;529;p25"/>
          <p:cNvGrpSpPr/>
          <p:nvPr/>
        </p:nvGrpSpPr>
        <p:grpSpPr>
          <a:xfrm>
            <a:off x="1787566" y="1858795"/>
            <a:ext cx="1440930" cy="3779331"/>
            <a:chOff x="1787566" y="1858795"/>
            <a:chExt cx="1440930" cy="3779331"/>
          </a:xfrm>
        </p:grpSpPr>
        <p:grpSp>
          <p:nvGrpSpPr>
            <p:cNvPr id="530" name="Google Shape;530;p25"/>
            <p:cNvGrpSpPr/>
            <p:nvPr/>
          </p:nvGrpSpPr>
          <p:grpSpPr>
            <a:xfrm>
              <a:off x="1787566" y="1858795"/>
              <a:ext cx="1440930" cy="1250076"/>
              <a:chOff x="1787566" y="1858795"/>
              <a:chExt cx="1440930" cy="1250076"/>
            </a:xfrm>
          </p:grpSpPr>
          <p:grpSp>
            <p:nvGrpSpPr>
              <p:cNvPr id="531" name="Google Shape;531;p25"/>
              <p:cNvGrpSpPr/>
              <p:nvPr/>
            </p:nvGrpSpPr>
            <p:grpSpPr>
              <a:xfrm>
                <a:off x="1789352" y="1858795"/>
                <a:ext cx="1439144" cy="1250076"/>
                <a:chOff x="1807954" y="1858795"/>
                <a:chExt cx="1439144" cy="1250076"/>
              </a:xfrm>
            </p:grpSpPr>
            <p:pic>
              <p:nvPicPr>
                <p:cNvPr id="532" name="Google Shape;532;p25"/>
                <p:cNvPicPr preferRelativeResize="0"/>
                <p:nvPr/>
              </p:nvPicPr>
              <p:blipFill rotWithShape="1">
                <a:blip r:embed="rId9">
                  <a:alphaModFix/>
                </a:blip>
                <a:srcRect b="0" l="61059" r="0" t="0"/>
                <a:stretch/>
              </p:blipFill>
              <p:spPr>
                <a:xfrm>
                  <a:off x="2237634" y="1859671"/>
                  <a:ext cx="1009464" cy="1249200"/>
                </a:xfrm>
                <a:prstGeom prst="rect">
                  <a:avLst/>
                </a:prstGeom>
                <a:noFill/>
                <a:ln>
                  <a:noFill/>
                </a:ln>
              </p:spPr>
            </p:pic>
            <p:grpSp>
              <p:nvGrpSpPr>
                <p:cNvPr id="533" name="Google Shape;533;p25"/>
                <p:cNvGrpSpPr/>
                <p:nvPr/>
              </p:nvGrpSpPr>
              <p:grpSpPr>
                <a:xfrm>
                  <a:off x="1807954" y="1858795"/>
                  <a:ext cx="469102" cy="1249200"/>
                  <a:chOff x="1807954" y="1858795"/>
                  <a:chExt cx="469102" cy="1249200"/>
                </a:xfrm>
              </p:grpSpPr>
              <p:pic>
                <p:nvPicPr>
                  <p:cNvPr id="534" name="Google Shape;534;p25"/>
                  <p:cNvPicPr preferRelativeResize="0"/>
                  <p:nvPr/>
                </p:nvPicPr>
                <p:blipFill rotWithShape="1">
                  <a:blip r:embed="rId10">
                    <a:alphaModFix/>
                  </a:blip>
                  <a:srcRect b="0" l="-1" r="82977" t="0"/>
                  <a:stretch/>
                </p:blipFill>
                <p:spPr>
                  <a:xfrm>
                    <a:off x="1807954" y="1858795"/>
                    <a:ext cx="441307" cy="1249200"/>
                  </a:xfrm>
                  <a:prstGeom prst="rect">
                    <a:avLst/>
                  </a:prstGeom>
                  <a:noFill/>
                  <a:ln>
                    <a:noFill/>
                  </a:ln>
                </p:spPr>
              </p:pic>
              <p:sp>
                <p:nvSpPr>
                  <p:cNvPr id="535" name="Google Shape;535;p25"/>
                  <p:cNvSpPr txBox="1"/>
                  <p:nvPr/>
                </p:nvSpPr>
                <p:spPr>
                  <a:xfrm>
                    <a:off x="1810262" y="1858795"/>
                    <a:ext cx="466794" cy="1692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Categories</a:t>
                    </a:r>
                    <a:endParaRPr b="1" sz="500">
                      <a:solidFill>
                        <a:schemeClr val="dk1"/>
                      </a:solidFill>
                      <a:latin typeface="Calibri"/>
                      <a:ea typeface="Calibri"/>
                      <a:cs typeface="Calibri"/>
                      <a:sym typeface="Calibri"/>
                    </a:endParaRPr>
                  </a:p>
                </p:txBody>
              </p:sp>
              <p:sp>
                <p:nvSpPr>
                  <p:cNvPr id="536" name="Google Shape;536;p25"/>
                  <p:cNvSpPr txBox="1"/>
                  <p:nvPr/>
                </p:nvSpPr>
                <p:spPr>
                  <a:xfrm>
                    <a:off x="1828799" y="2024341"/>
                    <a:ext cx="420461" cy="1077218"/>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rPr lang="en-US" sz="500">
                        <a:solidFill>
                          <a:schemeClr val="dk1"/>
                        </a:solidFill>
                        <a:latin typeface="Calibri"/>
                        <a:ea typeface="Calibri"/>
                        <a:cs typeface="Calibri"/>
                        <a:sym typeface="Calibri"/>
                      </a:rPr>
                      <a:t>E1</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300">
                      <a:solidFill>
                        <a:schemeClr val="dk1"/>
                      </a:solidFill>
                      <a:latin typeface="Calibri"/>
                      <a:ea typeface="Calibri"/>
                      <a:cs typeface="Calibri"/>
                      <a:sym typeface="Calibri"/>
                    </a:endParaRPr>
                  </a:p>
                </p:txBody>
              </p:sp>
            </p:grpSp>
          </p:grpSp>
          <p:cxnSp>
            <p:nvCxnSpPr>
              <p:cNvPr id="537" name="Google Shape;537;p25"/>
              <p:cNvCxnSpPr/>
              <p:nvPr/>
            </p:nvCxnSpPr>
            <p:spPr>
              <a:xfrm>
                <a:off x="1787566" y="3091381"/>
                <a:ext cx="466794" cy="0"/>
              </a:xfrm>
              <a:prstGeom prst="straightConnector1">
                <a:avLst/>
              </a:prstGeom>
              <a:noFill/>
              <a:ln cap="flat" cmpd="sng" w="9525">
                <a:solidFill>
                  <a:schemeClr val="dk1"/>
                </a:solidFill>
                <a:prstDash val="solid"/>
                <a:round/>
                <a:headEnd len="sm" w="sm" type="none"/>
                <a:tailEnd len="sm" w="sm" type="none"/>
              </a:ln>
            </p:spPr>
          </p:cxnSp>
        </p:grpSp>
        <p:grpSp>
          <p:nvGrpSpPr>
            <p:cNvPr id="538" name="Google Shape;538;p25"/>
            <p:cNvGrpSpPr/>
            <p:nvPr/>
          </p:nvGrpSpPr>
          <p:grpSpPr>
            <a:xfrm>
              <a:off x="1787566" y="3228701"/>
              <a:ext cx="1436614" cy="1302687"/>
              <a:chOff x="1787566" y="3228701"/>
              <a:chExt cx="1436614" cy="1302687"/>
            </a:xfrm>
          </p:grpSpPr>
          <p:grpSp>
            <p:nvGrpSpPr>
              <p:cNvPr id="539" name="Google Shape;539;p25"/>
              <p:cNvGrpSpPr/>
              <p:nvPr/>
            </p:nvGrpSpPr>
            <p:grpSpPr>
              <a:xfrm>
                <a:off x="1793669" y="3228701"/>
                <a:ext cx="1430511" cy="1302687"/>
                <a:chOff x="1786988" y="3228701"/>
                <a:chExt cx="1430511" cy="1302687"/>
              </a:xfrm>
            </p:grpSpPr>
            <p:pic>
              <p:nvPicPr>
                <p:cNvPr id="540" name="Google Shape;540;p25"/>
                <p:cNvPicPr preferRelativeResize="0"/>
                <p:nvPr/>
              </p:nvPicPr>
              <p:blipFill rotWithShape="1">
                <a:blip r:embed="rId11">
                  <a:alphaModFix/>
                </a:blip>
                <a:srcRect b="0" l="61459" r="0" t="0"/>
                <a:stretch/>
              </p:blipFill>
              <p:spPr>
                <a:xfrm>
                  <a:off x="2223278" y="3394940"/>
                  <a:ext cx="994221" cy="1136448"/>
                </a:xfrm>
                <a:prstGeom prst="rect">
                  <a:avLst/>
                </a:prstGeom>
                <a:noFill/>
                <a:ln>
                  <a:noFill/>
                </a:ln>
              </p:spPr>
            </p:pic>
            <p:pic>
              <p:nvPicPr>
                <p:cNvPr id="541" name="Google Shape;541;p25"/>
                <p:cNvPicPr preferRelativeResize="0"/>
                <p:nvPr/>
              </p:nvPicPr>
              <p:blipFill rotWithShape="1">
                <a:blip r:embed="rId12">
                  <a:alphaModFix/>
                </a:blip>
                <a:srcRect b="87163" l="61676" r="0" t="-537"/>
                <a:stretch/>
              </p:blipFill>
              <p:spPr>
                <a:xfrm>
                  <a:off x="2228853" y="3228701"/>
                  <a:ext cx="988646" cy="166239"/>
                </a:xfrm>
                <a:prstGeom prst="rect">
                  <a:avLst/>
                </a:prstGeom>
                <a:noFill/>
                <a:ln>
                  <a:noFill/>
                </a:ln>
              </p:spPr>
            </p:pic>
            <p:grpSp>
              <p:nvGrpSpPr>
                <p:cNvPr id="542" name="Google Shape;542;p25"/>
                <p:cNvGrpSpPr/>
                <p:nvPr/>
              </p:nvGrpSpPr>
              <p:grpSpPr>
                <a:xfrm>
                  <a:off x="1786988" y="3235152"/>
                  <a:ext cx="469102" cy="1296235"/>
                  <a:chOff x="1807954" y="1858795"/>
                  <a:chExt cx="469102" cy="1249200"/>
                </a:xfrm>
              </p:grpSpPr>
              <p:pic>
                <p:nvPicPr>
                  <p:cNvPr id="543" name="Google Shape;543;p25"/>
                  <p:cNvPicPr preferRelativeResize="0"/>
                  <p:nvPr/>
                </p:nvPicPr>
                <p:blipFill rotWithShape="1">
                  <a:blip r:embed="rId10">
                    <a:alphaModFix/>
                  </a:blip>
                  <a:srcRect b="0" l="-1" r="82977" t="0"/>
                  <a:stretch/>
                </p:blipFill>
                <p:spPr>
                  <a:xfrm>
                    <a:off x="1807954" y="1858795"/>
                    <a:ext cx="441307" cy="1249200"/>
                  </a:xfrm>
                  <a:prstGeom prst="rect">
                    <a:avLst/>
                  </a:prstGeom>
                  <a:noFill/>
                  <a:ln>
                    <a:noFill/>
                  </a:ln>
                </p:spPr>
              </p:pic>
              <p:sp>
                <p:nvSpPr>
                  <p:cNvPr id="544" name="Google Shape;544;p25"/>
                  <p:cNvSpPr txBox="1"/>
                  <p:nvPr/>
                </p:nvSpPr>
                <p:spPr>
                  <a:xfrm>
                    <a:off x="1810262" y="1858795"/>
                    <a:ext cx="466794" cy="1692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Categories</a:t>
                    </a:r>
                    <a:endParaRPr b="1" sz="500">
                      <a:solidFill>
                        <a:schemeClr val="dk1"/>
                      </a:solidFill>
                      <a:latin typeface="Calibri"/>
                      <a:ea typeface="Calibri"/>
                      <a:cs typeface="Calibri"/>
                      <a:sym typeface="Calibri"/>
                    </a:endParaRPr>
                  </a:p>
                </p:txBody>
              </p:sp>
              <p:sp>
                <p:nvSpPr>
                  <p:cNvPr id="545" name="Google Shape;545;p25"/>
                  <p:cNvSpPr txBox="1"/>
                  <p:nvPr/>
                </p:nvSpPr>
                <p:spPr>
                  <a:xfrm>
                    <a:off x="1821739" y="2017537"/>
                    <a:ext cx="427521" cy="108262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rPr lang="en-US" sz="500">
                        <a:solidFill>
                          <a:schemeClr val="dk1"/>
                        </a:solidFill>
                        <a:latin typeface="Calibri"/>
                        <a:ea typeface="Calibri"/>
                        <a:cs typeface="Calibri"/>
                        <a:sym typeface="Calibri"/>
                      </a:rPr>
                      <a:t>E2</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4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3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2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1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1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100">
                      <a:solidFill>
                        <a:schemeClr val="dk1"/>
                      </a:solidFill>
                      <a:latin typeface="Calibri"/>
                      <a:ea typeface="Calibri"/>
                      <a:cs typeface="Calibri"/>
                      <a:sym typeface="Calibri"/>
                    </a:endParaRPr>
                  </a:p>
                </p:txBody>
              </p:sp>
            </p:grpSp>
          </p:grpSp>
          <p:cxnSp>
            <p:nvCxnSpPr>
              <p:cNvPr id="546" name="Google Shape;546;p25"/>
              <p:cNvCxnSpPr/>
              <p:nvPr/>
            </p:nvCxnSpPr>
            <p:spPr>
              <a:xfrm>
                <a:off x="1789352" y="3396705"/>
                <a:ext cx="466794" cy="0"/>
              </a:xfrm>
              <a:prstGeom prst="straightConnector1">
                <a:avLst/>
              </a:prstGeom>
              <a:noFill/>
              <a:ln cap="flat" cmpd="sng" w="9525">
                <a:solidFill>
                  <a:schemeClr val="dk1"/>
                </a:solidFill>
                <a:prstDash val="solid"/>
                <a:round/>
                <a:headEnd len="sm" w="sm" type="none"/>
                <a:tailEnd len="sm" w="sm" type="none"/>
              </a:ln>
            </p:spPr>
          </p:cxnSp>
          <p:cxnSp>
            <p:nvCxnSpPr>
              <p:cNvPr id="547" name="Google Shape;547;p25"/>
              <p:cNvCxnSpPr/>
              <p:nvPr/>
            </p:nvCxnSpPr>
            <p:spPr>
              <a:xfrm>
                <a:off x="1787566" y="4514168"/>
                <a:ext cx="466794" cy="0"/>
              </a:xfrm>
              <a:prstGeom prst="straightConnector1">
                <a:avLst/>
              </a:prstGeom>
              <a:noFill/>
              <a:ln cap="flat" cmpd="sng" w="9525">
                <a:solidFill>
                  <a:schemeClr val="dk1"/>
                </a:solidFill>
                <a:prstDash val="solid"/>
                <a:round/>
                <a:headEnd len="sm" w="sm" type="none"/>
                <a:tailEnd len="sm" w="sm" type="none"/>
              </a:ln>
            </p:spPr>
          </p:cxnSp>
        </p:grpSp>
        <p:grpSp>
          <p:nvGrpSpPr>
            <p:cNvPr id="548" name="Google Shape;548;p25"/>
            <p:cNvGrpSpPr/>
            <p:nvPr/>
          </p:nvGrpSpPr>
          <p:grpSpPr>
            <a:xfrm>
              <a:off x="1798739" y="4597933"/>
              <a:ext cx="1423849" cy="1040193"/>
              <a:chOff x="1798739" y="4597933"/>
              <a:chExt cx="1423849" cy="1040193"/>
            </a:xfrm>
          </p:grpSpPr>
          <p:pic>
            <p:nvPicPr>
              <p:cNvPr id="549" name="Google Shape;549;p25"/>
              <p:cNvPicPr preferRelativeResize="0"/>
              <p:nvPr/>
            </p:nvPicPr>
            <p:blipFill rotWithShape="1">
              <a:blip r:embed="rId13">
                <a:alphaModFix/>
              </a:blip>
              <a:srcRect b="18826" l="-1" r="82977" t="0"/>
              <a:stretch/>
            </p:blipFill>
            <p:spPr>
              <a:xfrm>
                <a:off x="1803630" y="4609688"/>
                <a:ext cx="441307" cy="1016724"/>
              </a:xfrm>
              <a:prstGeom prst="rect">
                <a:avLst/>
              </a:prstGeom>
              <a:noFill/>
              <a:ln>
                <a:noFill/>
              </a:ln>
            </p:spPr>
          </p:pic>
          <p:grpSp>
            <p:nvGrpSpPr>
              <p:cNvPr id="550" name="Google Shape;550;p25"/>
              <p:cNvGrpSpPr/>
              <p:nvPr/>
            </p:nvGrpSpPr>
            <p:grpSpPr>
              <a:xfrm>
                <a:off x="2228046" y="4597933"/>
                <a:ext cx="994542" cy="1030998"/>
                <a:chOff x="5252012" y="4600938"/>
                <a:chExt cx="994542" cy="1030998"/>
              </a:xfrm>
            </p:grpSpPr>
            <p:pic>
              <p:nvPicPr>
                <p:cNvPr id="551" name="Google Shape;551;p25"/>
                <p:cNvPicPr preferRelativeResize="0"/>
                <p:nvPr/>
              </p:nvPicPr>
              <p:blipFill rotWithShape="1">
                <a:blip r:embed="rId14">
                  <a:alphaModFix/>
                </a:blip>
                <a:srcRect b="0" l="61447" r="0" t="0"/>
                <a:stretch/>
              </p:blipFill>
              <p:spPr>
                <a:xfrm>
                  <a:off x="5252012" y="4771342"/>
                  <a:ext cx="994541" cy="860594"/>
                </a:xfrm>
                <a:prstGeom prst="rect">
                  <a:avLst/>
                </a:prstGeom>
                <a:noFill/>
                <a:ln>
                  <a:noFill/>
                </a:ln>
              </p:spPr>
            </p:pic>
            <p:pic>
              <p:nvPicPr>
                <p:cNvPr id="552" name="Google Shape;552;p25"/>
                <p:cNvPicPr preferRelativeResize="0"/>
                <p:nvPr/>
              </p:nvPicPr>
              <p:blipFill rotWithShape="1">
                <a:blip r:embed="rId15">
                  <a:alphaModFix/>
                </a:blip>
                <a:srcRect b="87163" l="61671" r="0" t="-872"/>
                <a:stretch/>
              </p:blipFill>
              <p:spPr>
                <a:xfrm>
                  <a:off x="5257800" y="4600938"/>
                  <a:ext cx="988754" cy="170406"/>
                </a:xfrm>
                <a:prstGeom prst="rect">
                  <a:avLst/>
                </a:prstGeom>
                <a:noFill/>
                <a:ln>
                  <a:noFill/>
                </a:ln>
              </p:spPr>
            </p:pic>
          </p:grpSp>
          <p:sp>
            <p:nvSpPr>
              <p:cNvPr id="553" name="Google Shape;553;p25"/>
              <p:cNvSpPr txBox="1"/>
              <p:nvPr/>
            </p:nvSpPr>
            <p:spPr>
              <a:xfrm>
                <a:off x="1798739" y="4612882"/>
                <a:ext cx="466794" cy="1383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Categories</a:t>
                </a:r>
                <a:endParaRPr b="1" sz="500">
                  <a:solidFill>
                    <a:schemeClr val="dk1"/>
                  </a:solidFill>
                  <a:latin typeface="Calibri"/>
                  <a:ea typeface="Calibri"/>
                  <a:cs typeface="Calibri"/>
                  <a:sym typeface="Calibri"/>
                </a:endParaRPr>
              </a:p>
            </p:txBody>
          </p:sp>
          <p:sp>
            <p:nvSpPr>
              <p:cNvPr id="554" name="Google Shape;554;p25"/>
              <p:cNvSpPr txBox="1"/>
              <p:nvPr/>
            </p:nvSpPr>
            <p:spPr>
              <a:xfrm>
                <a:off x="1811644" y="4776352"/>
                <a:ext cx="424800" cy="861774"/>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200">
                  <a:solidFill>
                    <a:schemeClr val="dk1"/>
                  </a:solidFill>
                  <a:latin typeface="Calibri"/>
                  <a:ea typeface="Calibri"/>
                  <a:cs typeface="Calibri"/>
                  <a:sym typeface="Calibri"/>
                </a:endParaRPr>
              </a:p>
              <a:p>
                <a:pPr indent="0" lvl="0" marL="0" marR="0" rtl="0" algn="ctr">
                  <a:spcBef>
                    <a:spcPts val="0"/>
                  </a:spcBef>
                  <a:spcAft>
                    <a:spcPts val="0"/>
                  </a:spcAft>
                  <a:buNone/>
                </a:pPr>
                <a:r>
                  <a:rPr lang="en-US" sz="500">
                    <a:solidFill>
                      <a:schemeClr val="dk1"/>
                    </a:solidFill>
                    <a:latin typeface="Calibri"/>
                    <a:ea typeface="Calibri"/>
                    <a:cs typeface="Calibri"/>
                    <a:sym typeface="Calibri"/>
                  </a:rPr>
                  <a:t>E3</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3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3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200">
                  <a:solidFill>
                    <a:schemeClr val="dk1"/>
                  </a:solidFill>
                  <a:latin typeface="Calibri"/>
                  <a:ea typeface="Calibri"/>
                  <a:cs typeface="Calibri"/>
                  <a:sym typeface="Calibri"/>
                </a:endParaRPr>
              </a:p>
            </p:txBody>
          </p:sp>
          <p:cxnSp>
            <p:nvCxnSpPr>
              <p:cNvPr id="555" name="Google Shape;555;p25"/>
              <p:cNvCxnSpPr/>
              <p:nvPr/>
            </p:nvCxnSpPr>
            <p:spPr>
              <a:xfrm rot="10800000">
                <a:off x="1808468" y="5619553"/>
                <a:ext cx="434740" cy="0"/>
              </a:xfrm>
              <a:prstGeom prst="straightConnector1">
                <a:avLst/>
              </a:prstGeom>
              <a:noFill/>
              <a:ln cap="flat" cmpd="sng" w="9525">
                <a:solidFill>
                  <a:schemeClr val="dk1"/>
                </a:solidFill>
                <a:prstDash val="solid"/>
                <a:round/>
                <a:headEnd len="sm" w="sm" type="none"/>
                <a:tailEnd len="sm" w="sm" type="none"/>
              </a:ln>
            </p:spPr>
          </p:cxnSp>
          <p:cxnSp>
            <p:nvCxnSpPr>
              <p:cNvPr id="556" name="Google Shape;556;p25"/>
              <p:cNvCxnSpPr/>
              <p:nvPr/>
            </p:nvCxnSpPr>
            <p:spPr>
              <a:xfrm>
                <a:off x="1803630" y="4770293"/>
                <a:ext cx="466794" cy="0"/>
              </a:xfrm>
              <a:prstGeom prst="straightConnector1">
                <a:avLst/>
              </a:prstGeom>
              <a:noFill/>
              <a:ln cap="flat" cmpd="sng" w="9525">
                <a:solidFill>
                  <a:schemeClr val="dk1"/>
                </a:solidFill>
                <a:prstDash val="solid"/>
                <a:round/>
                <a:headEnd len="sm" w="sm" type="none"/>
                <a:tailEnd len="sm" w="sm" type="none"/>
              </a:ln>
            </p:spPr>
          </p:cxnSp>
        </p:grpSp>
      </p:grpSp>
      <p:grpSp>
        <p:nvGrpSpPr>
          <p:cNvPr id="557" name="Google Shape;557;p25"/>
          <p:cNvGrpSpPr/>
          <p:nvPr/>
        </p:nvGrpSpPr>
        <p:grpSpPr>
          <a:xfrm>
            <a:off x="3409879" y="1865383"/>
            <a:ext cx="2208583" cy="3780000"/>
            <a:chOff x="3409879" y="1865383"/>
            <a:chExt cx="2208583" cy="3780000"/>
          </a:xfrm>
        </p:grpSpPr>
        <p:pic>
          <p:nvPicPr>
            <p:cNvPr id="558" name="Google Shape;558;p25"/>
            <p:cNvPicPr preferRelativeResize="0"/>
            <p:nvPr/>
          </p:nvPicPr>
          <p:blipFill rotWithShape="1">
            <a:blip r:embed="rId16">
              <a:alphaModFix/>
            </a:blip>
            <a:srcRect b="0" l="0" r="0" t="0"/>
            <a:stretch/>
          </p:blipFill>
          <p:spPr>
            <a:xfrm>
              <a:off x="5338180" y="1865383"/>
              <a:ext cx="280282" cy="3780000"/>
            </a:xfrm>
            <a:prstGeom prst="rect">
              <a:avLst/>
            </a:prstGeom>
            <a:noFill/>
            <a:ln>
              <a:noFill/>
            </a:ln>
          </p:spPr>
        </p:pic>
        <p:grpSp>
          <p:nvGrpSpPr>
            <p:cNvPr id="559" name="Google Shape;559;p25"/>
            <p:cNvGrpSpPr/>
            <p:nvPr/>
          </p:nvGrpSpPr>
          <p:grpSpPr>
            <a:xfrm>
              <a:off x="3409879" y="1865383"/>
              <a:ext cx="1936451" cy="3780000"/>
              <a:chOff x="3409879" y="1865383"/>
              <a:chExt cx="1936451" cy="3780000"/>
            </a:xfrm>
          </p:grpSpPr>
          <p:pic>
            <p:nvPicPr>
              <p:cNvPr id="560" name="Google Shape;560;p25"/>
              <p:cNvPicPr preferRelativeResize="0"/>
              <p:nvPr/>
            </p:nvPicPr>
            <p:blipFill rotWithShape="1">
              <a:blip r:embed="rId17">
                <a:alphaModFix/>
              </a:blip>
              <a:srcRect b="0" l="0" r="67728" t="0"/>
              <a:stretch/>
            </p:blipFill>
            <p:spPr>
              <a:xfrm>
                <a:off x="3409879" y="1865383"/>
                <a:ext cx="763360" cy="3780000"/>
              </a:xfrm>
              <a:prstGeom prst="rect">
                <a:avLst/>
              </a:prstGeom>
              <a:noFill/>
              <a:ln>
                <a:noFill/>
              </a:ln>
            </p:spPr>
          </p:pic>
          <p:sp>
            <p:nvSpPr>
              <p:cNvPr id="561" name="Google Shape;561;p25"/>
              <p:cNvSpPr txBox="1"/>
              <p:nvPr/>
            </p:nvSpPr>
            <p:spPr>
              <a:xfrm>
                <a:off x="3494160" y="1886166"/>
                <a:ext cx="608852" cy="1440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        Issues   </a:t>
                </a:r>
                <a:endParaRPr b="1" sz="500">
                  <a:solidFill>
                    <a:schemeClr val="dk1"/>
                  </a:solidFill>
                  <a:latin typeface="Calibri"/>
                  <a:ea typeface="Calibri"/>
                  <a:cs typeface="Calibri"/>
                  <a:sym typeface="Calibri"/>
                </a:endParaRPr>
              </a:p>
            </p:txBody>
          </p:sp>
          <p:sp>
            <p:nvSpPr>
              <p:cNvPr id="562" name="Google Shape;562;p25"/>
              <p:cNvSpPr/>
              <p:nvPr/>
            </p:nvSpPr>
            <p:spPr>
              <a:xfrm>
                <a:off x="3494159" y="2048808"/>
                <a:ext cx="647461" cy="3564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500">
                    <a:solidFill>
                      <a:schemeClr val="dk1"/>
                    </a:solidFill>
                    <a:latin typeface="Calibri"/>
                    <a:ea typeface="Calibri"/>
                    <a:cs typeface="Calibri"/>
                    <a:sym typeface="Calibri"/>
                  </a:rPr>
                  <a:t>E</a:t>
                </a:r>
                <a:endParaRPr sz="500">
                  <a:solidFill>
                    <a:schemeClr val="dk1"/>
                  </a:solidFill>
                  <a:latin typeface="Calibri"/>
                  <a:ea typeface="Calibri"/>
                  <a:cs typeface="Calibri"/>
                  <a:sym typeface="Calibri"/>
                </a:endParaRPr>
              </a:p>
            </p:txBody>
          </p:sp>
          <p:pic>
            <p:nvPicPr>
              <p:cNvPr id="563" name="Google Shape;563;p25"/>
              <p:cNvPicPr preferRelativeResize="0"/>
              <p:nvPr/>
            </p:nvPicPr>
            <p:blipFill rotWithShape="1">
              <a:blip r:embed="rId18">
                <a:alphaModFix/>
              </a:blip>
              <a:srcRect b="0" l="48019" r="0" t="0"/>
              <a:stretch/>
            </p:blipFill>
            <p:spPr>
              <a:xfrm>
                <a:off x="4116762" y="1865383"/>
                <a:ext cx="1229568" cy="3780000"/>
              </a:xfrm>
              <a:prstGeom prst="rect">
                <a:avLst/>
              </a:prstGeom>
              <a:noFill/>
              <a:ln>
                <a:noFill/>
              </a:ln>
            </p:spPr>
          </p:pic>
          <p:sp>
            <p:nvSpPr>
              <p:cNvPr id="564" name="Google Shape;564;p25"/>
              <p:cNvSpPr/>
              <p:nvPr/>
            </p:nvSpPr>
            <p:spPr>
              <a:xfrm>
                <a:off x="4147584" y="3804699"/>
                <a:ext cx="45719" cy="6957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565" name="Google Shape;565;p25"/>
          <p:cNvSpPr/>
          <p:nvPr/>
        </p:nvSpPr>
        <p:spPr>
          <a:xfrm>
            <a:off x="6485064" y="3975330"/>
            <a:ext cx="45719" cy="6957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566" name="Google Shape;566;p25"/>
          <p:cNvPicPr preferRelativeResize="0"/>
          <p:nvPr/>
        </p:nvPicPr>
        <p:blipFill rotWithShape="1">
          <a:blip r:embed="rId19">
            <a:alphaModFix/>
          </a:blip>
          <a:srcRect b="94954" l="0" r="67728" t="0"/>
          <a:stretch/>
        </p:blipFill>
        <p:spPr>
          <a:xfrm>
            <a:off x="5684897" y="1257654"/>
            <a:ext cx="854199" cy="190719"/>
          </a:xfrm>
          <a:prstGeom prst="rect">
            <a:avLst/>
          </a:prstGeom>
          <a:noFill/>
          <a:ln>
            <a:noFill/>
          </a:ln>
        </p:spPr>
      </p:pic>
      <p:sp>
        <p:nvSpPr>
          <p:cNvPr id="567" name="Google Shape;567;p25"/>
          <p:cNvSpPr txBox="1"/>
          <p:nvPr/>
        </p:nvSpPr>
        <p:spPr>
          <a:xfrm>
            <a:off x="5781409" y="1278437"/>
            <a:ext cx="697215" cy="1440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500">
                <a:solidFill>
                  <a:schemeClr val="dk1"/>
                </a:solidFill>
                <a:latin typeface="Calibri"/>
                <a:ea typeface="Calibri"/>
                <a:cs typeface="Calibri"/>
                <a:sym typeface="Calibri"/>
              </a:rPr>
              <a:t>        Issues   </a:t>
            </a:r>
            <a:endParaRPr b="1" sz="500">
              <a:solidFill>
                <a:schemeClr val="dk1"/>
              </a:solidFill>
              <a:latin typeface="Calibri"/>
              <a:ea typeface="Calibri"/>
              <a:cs typeface="Calibri"/>
              <a:sym typeface="Calibri"/>
            </a:endParaRPr>
          </a:p>
        </p:txBody>
      </p:sp>
      <p:sp>
        <p:nvSpPr>
          <p:cNvPr id="568" name="Google Shape;568;p25"/>
          <p:cNvSpPr/>
          <p:nvPr/>
        </p:nvSpPr>
        <p:spPr>
          <a:xfrm>
            <a:off x="5687012" y="1429818"/>
            <a:ext cx="857474" cy="3312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69" name="Google Shape;569;p25"/>
          <p:cNvCxnSpPr>
            <a:endCxn id="568" idx="1"/>
          </p:cNvCxnSpPr>
          <p:nvPr/>
        </p:nvCxnSpPr>
        <p:spPr>
          <a:xfrm flipH="1">
            <a:off x="5687012" y="1593618"/>
            <a:ext cx="852000" cy="1800"/>
          </a:xfrm>
          <a:prstGeom prst="straightConnector1">
            <a:avLst/>
          </a:prstGeom>
          <a:noFill/>
          <a:ln cap="flat" cmpd="sng" w="9525">
            <a:solidFill>
              <a:schemeClr val="dk1"/>
            </a:solidFill>
            <a:prstDash val="solid"/>
            <a:round/>
            <a:headEnd len="sm" w="sm" type="none"/>
            <a:tailEnd len="sm" w="sm" type="none"/>
          </a:ln>
        </p:spPr>
      </p:cxnSp>
      <p:cxnSp>
        <p:nvCxnSpPr>
          <p:cNvPr id="570" name="Google Shape;570;p25"/>
          <p:cNvCxnSpPr/>
          <p:nvPr/>
        </p:nvCxnSpPr>
        <p:spPr>
          <a:xfrm flipH="1">
            <a:off x="5684897" y="1677367"/>
            <a:ext cx="852084" cy="1702"/>
          </a:xfrm>
          <a:prstGeom prst="straightConnector1">
            <a:avLst/>
          </a:prstGeom>
          <a:noFill/>
          <a:ln cap="flat" cmpd="sng" w="9525">
            <a:solidFill>
              <a:schemeClr val="dk1"/>
            </a:solidFill>
            <a:prstDash val="solid"/>
            <a:round/>
            <a:headEnd len="sm" w="sm" type="none"/>
            <a:tailEnd len="sm" w="sm" type="none"/>
          </a:ln>
        </p:spPr>
      </p:cxnSp>
      <p:cxnSp>
        <p:nvCxnSpPr>
          <p:cNvPr id="571" name="Google Shape;571;p25"/>
          <p:cNvCxnSpPr/>
          <p:nvPr/>
        </p:nvCxnSpPr>
        <p:spPr>
          <a:xfrm flipH="1">
            <a:off x="5684616" y="1510006"/>
            <a:ext cx="852084" cy="1702"/>
          </a:xfrm>
          <a:prstGeom prst="straightConnector1">
            <a:avLst/>
          </a:prstGeom>
          <a:noFill/>
          <a:ln cap="flat" cmpd="sng" w="9525">
            <a:solidFill>
              <a:schemeClr val="dk1"/>
            </a:solidFill>
            <a:prstDash val="solid"/>
            <a:round/>
            <a:headEnd len="sm" w="sm" type="none"/>
            <a:tailEnd len="sm" w="sm" type="none"/>
          </a:ln>
        </p:spPr>
      </p:cxnSp>
      <p:sp>
        <p:nvSpPr>
          <p:cNvPr id="572" name="Google Shape;572;p25"/>
          <p:cNvSpPr txBox="1"/>
          <p:nvPr/>
        </p:nvSpPr>
        <p:spPr>
          <a:xfrm>
            <a:off x="5983814" y="1392670"/>
            <a:ext cx="257359" cy="400110"/>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A</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B</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C</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D</a:t>
            </a:r>
            <a:endParaRPr sz="500">
              <a:solidFill>
                <a:schemeClr val="dk1"/>
              </a:solidFill>
              <a:latin typeface="Calibri"/>
              <a:ea typeface="Calibri"/>
              <a:cs typeface="Calibri"/>
              <a:sym typeface="Calibri"/>
            </a:endParaRPr>
          </a:p>
        </p:txBody>
      </p:sp>
      <p:sp>
        <p:nvSpPr>
          <p:cNvPr id="573" name="Google Shape;573;p25"/>
          <p:cNvSpPr txBox="1"/>
          <p:nvPr/>
        </p:nvSpPr>
        <p:spPr>
          <a:xfrm>
            <a:off x="6334302" y="5648077"/>
            <a:ext cx="224742" cy="246221"/>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F</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G</a:t>
            </a:r>
            <a:endParaRPr sz="500">
              <a:solidFill>
                <a:schemeClr val="dk1"/>
              </a:solidFill>
              <a:latin typeface="Calibri"/>
              <a:ea typeface="Calibri"/>
              <a:cs typeface="Calibri"/>
              <a:sym typeface="Calibri"/>
            </a:endParaRPr>
          </a:p>
        </p:txBody>
      </p:sp>
      <p:cxnSp>
        <p:nvCxnSpPr>
          <p:cNvPr id="574" name="Google Shape;574;p25"/>
          <p:cNvCxnSpPr/>
          <p:nvPr/>
        </p:nvCxnSpPr>
        <p:spPr>
          <a:xfrm rot="10800000">
            <a:off x="6544835" y="1257363"/>
            <a:ext cx="0" cy="216000"/>
          </a:xfrm>
          <a:prstGeom prst="straightConnector1">
            <a:avLst/>
          </a:prstGeom>
          <a:noFill/>
          <a:ln cap="flat" cmpd="sng" w="9525">
            <a:solidFill>
              <a:schemeClr val="dk1"/>
            </a:solidFill>
            <a:prstDash val="solid"/>
            <a:round/>
            <a:headEnd len="sm" w="sm" type="none"/>
            <a:tailEnd len="sm" w="sm" type="none"/>
          </a:ln>
        </p:spPr>
      </p:cxnSp>
      <p:sp>
        <p:nvSpPr>
          <p:cNvPr id="575" name="Google Shape;575;p25"/>
          <p:cNvSpPr/>
          <p:nvPr/>
        </p:nvSpPr>
        <p:spPr>
          <a:xfrm>
            <a:off x="5780262" y="5619552"/>
            <a:ext cx="857474" cy="405813"/>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76" name="Google Shape;576;p25"/>
          <p:cNvCxnSpPr/>
          <p:nvPr/>
        </p:nvCxnSpPr>
        <p:spPr>
          <a:xfrm flipH="1">
            <a:off x="5778147" y="5867102"/>
            <a:ext cx="852084" cy="1702"/>
          </a:xfrm>
          <a:prstGeom prst="straightConnector1">
            <a:avLst/>
          </a:prstGeom>
          <a:noFill/>
          <a:ln cap="flat" cmpd="sng" w="9525">
            <a:solidFill>
              <a:schemeClr val="dk1"/>
            </a:solidFill>
            <a:prstDash val="solid"/>
            <a:round/>
            <a:headEnd len="sm" w="sm" type="none"/>
            <a:tailEnd len="sm" w="sm" type="none"/>
          </a:ln>
        </p:spPr>
      </p:cxnSp>
      <p:cxnSp>
        <p:nvCxnSpPr>
          <p:cNvPr id="577" name="Google Shape;577;p25"/>
          <p:cNvCxnSpPr/>
          <p:nvPr/>
        </p:nvCxnSpPr>
        <p:spPr>
          <a:xfrm flipH="1">
            <a:off x="5777866" y="5699741"/>
            <a:ext cx="852084" cy="1702"/>
          </a:xfrm>
          <a:prstGeom prst="straightConnector1">
            <a:avLst/>
          </a:prstGeom>
          <a:noFill/>
          <a:ln cap="flat" cmpd="sng" w="9525">
            <a:solidFill>
              <a:schemeClr val="dk1"/>
            </a:solidFill>
            <a:prstDash val="solid"/>
            <a:round/>
            <a:headEnd len="sm" w="sm" type="none"/>
            <a:tailEnd len="sm" w="sm" type="none"/>
          </a:ln>
        </p:spPr>
      </p:cxnSp>
      <p:sp>
        <p:nvSpPr>
          <p:cNvPr id="578" name="Google Shape;578;p25"/>
          <p:cNvSpPr txBox="1"/>
          <p:nvPr/>
        </p:nvSpPr>
        <p:spPr>
          <a:xfrm>
            <a:off x="6077064" y="5582405"/>
            <a:ext cx="224742" cy="477054"/>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F</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G</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H</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I</a:t>
            </a:r>
            <a:endParaRPr/>
          </a:p>
          <a:p>
            <a:pPr indent="0" lvl="0" marL="0" marR="0" rtl="0" algn="l">
              <a:lnSpc>
                <a:spcPct val="120000"/>
              </a:lnSpc>
              <a:spcBef>
                <a:spcPts val="0"/>
              </a:spcBef>
              <a:spcAft>
                <a:spcPts val="0"/>
              </a:spcAft>
              <a:buNone/>
            </a:pPr>
            <a:r>
              <a:rPr lang="en-US" sz="500">
                <a:solidFill>
                  <a:schemeClr val="dk1"/>
                </a:solidFill>
                <a:latin typeface="Calibri"/>
                <a:ea typeface="Calibri"/>
                <a:cs typeface="Calibri"/>
                <a:sym typeface="Calibri"/>
              </a:rPr>
              <a:t>L</a:t>
            </a:r>
            <a:endParaRPr sz="500">
              <a:solidFill>
                <a:schemeClr val="dk1"/>
              </a:solidFill>
              <a:latin typeface="Calibri"/>
              <a:ea typeface="Calibri"/>
              <a:cs typeface="Calibri"/>
              <a:sym typeface="Calibri"/>
            </a:endParaRPr>
          </a:p>
        </p:txBody>
      </p:sp>
      <p:cxnSp>
        <p:nvCxnSpPr>
          <p:cNvPr id="579" name="Google Shape;579;p25"/>
          <p:cNvCxnSpPr/>
          <p:nvPr/>
        </p:nvCxnSpPr>
        <p:spPr>
          <a:xfrm flipH="1">
            <a:off x="5777866" y="5780193"/>
            <a:ext cx="852084" cy="1702"/>
          </a:xfrm>
          <a:prstGeom prst="straightConnector1">
            <a:avLst/>
          </a:prstGeom>
          <a:noFill/>
          <a:ln cap="flat" cmpd="sng" w="9525">
            <a:solidFill>
              <a:schemeClr val="dk1"/>
            </a:solidFill>
            <a:prstDash val="solid"/>
            <a:round/>
            <a:headEnd len="sm" w="sm" type="none"/>
            <a:tailEnd len="sm" w="sm" type="none"/>
          </a:ln>
        </p:spPr>
      </p:cxnSp>
      <p:cxnSp>
        <p:nvCxnSpPr>
          <p:cNvPr id="580" name="Google Shape;580;p25"/>
          <p:cNvCxnSpPr/>
          <p:nvPr/>
        </p:nvCxnSpPr>
        <p:spPr>
          <a:xfrm flipH="1">
            <a:off x="5777866" y="5932708"/>
            <a:ext cx="852084" cy="1702"/>
          </a:xfrm>
          <a:prstGeom prst="straightConnector1">
            <a:avLst/>
          </a:prstGeom>
          <a:noFill/>
          <a:ln cap="flat" cmpd="sng" w="9525">
            <a:solidFill>
              <a:schemeClr val="dk1"/>
            </a:solidFill>
            <a:prstDash val="solid"/>
            <a:round/>
            <a:headEnd len="sm" w="sm" type="none"/>
            <a:tailEnd len="sm" w="sm" type="none"/>
          </a:ln>
        </p:spPr>
      </p:cxnSp>
      <p:sp>
        <p:nvSpPr>
          <p:cNvPr id="581" name="Google Shape;581;p25"/>
          <p:cNvSpPr txBox="1"/>
          <p:nvPr/>
        </p:nvSpPr>
        <p:spPr>
          <a:xfrm>
            <a:off x="7535113" y="3418532"/>
            <a:ext cx="1248937" cy="369332"/>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rgbClr val="1A965E"/>
                </a:solidFill>
                <a:latin typeface="Calibri"/>
                <a:ea typeface="Calibri"/>
                <a:cs typeface="Calibri"/>
                <a:sym typeface="Calibri"/>
              </a:rPr>
              <a:t>Score Final</a:t>
            </a:r>
            <a:endParaRPr sz="1800">
              <a:solidFill>
                <a:srgbClr val="1A965E"/>
              </a:solidFill>
              <a:latin typeface="Calibri"/>
              <a:ea typeface="Calibri"/>
              <a:cs typeface="Calibri"/>
              <a:sym typeface="Calibri"/>
            </a:endParaRPr>
          </a:p>
        </p:txBody>
      </p:sp>
      <p:sp>
        <p:nvSpPr>
          <p:cNvPr id="582" name="Google Shape;582;p25"/>
          <p:cNvSpPr/>
          <p:nvPr/>
        </p:nvSpPr>
        <p:spPr>
          <a:xfrm>
            <a:off x="6878782" y="1205345"/>
            <a:ext cx="512618" cy="4854114"/>
          </a:xfrm>
          <a:prstGeom prst="rightBrace">
            <a:avLst>
              <a:gd fmla="val 8333" name="adj1"/>
              <a:gd fmla="val 50000" name="adj2"/>
            </a:avLst>
          </a:prstGeom>
          <a:noFill/>
          <a:ln cap="flat" cmpd="sng" w="12700">
            <a:solidFill>
              <a:srgbClr val="97B853"/>
            </a:solidFill>
            <a:prstDash val="solid"/>
            <a:round/>
            <a:headEnd len="sm" w="sm" type="none"/>
            <a:tailEnd len="sm" w="sm" type="none"/>
          </a:ln>
          <a:effectLst>
            <a:outerShdw blurRad="50800" rotWithShape="0" algn="t" dir="54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83" name="Google Shape;583;p25"/>
          <p:cNvSpPr/>
          <p:nvPr/>
        </p:nvSpPr>
        <p:spPr>
          <a:xfrm>
            <a:off x="113751" y="772311"/>
            <a:ext cx="310226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3: Agrégation</a:t>
            </a:r>
            <a:endParaRPr b="1" sz="2800">
              <a:solidFill>
                <a:schemeClr val="dk1"/>
              </a:solidFill>
              <a:latin typeface="Calibri"/>
              <a:ea typeface="Calibri"/>
              <a:cs typeface="Calibri"/>
              <a:sym typeface="Calibri"/>
            </a:endParaRPr>
          </a:p>
        </p:txBody>
      </p:sp>
      <p:sp>
        <p:nvSpPr>
          <p:cNvPr id="584" name="Google Shape;584;p25"/>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585" name="Google Shape;585;p25"/>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sz="3200"/>
              <a:t>SMC SNTool – Echelle du Quartier</a:t>
            </a:r>
            <a:endParaRPr sz="3200"/>
          </a:p>
        </p:txBody>
      </p:sp>
      <p:sp>
        <p:nvSpPr>
          <p:cNvPr id="53" name="Google Shape;53;p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4" name="Google Shape;54;p3"/>
          <p:cNvSpPr txBox="1"/>
          <p:nvPr/>
        </p:nvSpPr>
        <p:spPr>
          <a:xfrm>
            <a:off x="179512" y="878851"/>
            <a:ext cx="8785225" cy="4664418"/>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3600"/>
              <a:buFont typeface="Arial"/>
              <a:buNone/>
            </a:pPr>
            <a:r>
              <a:rPr lang="en-US" sz="3600">
                <a:solidFill>
                  <a:schemeClr val="dk1"/>
                </a:solidFill>
                <a:latin typeface="Calibri"/>
                <a:ea typeface="Calibri"/>
                <a:cs typeface="Calibri"/>
                <a:sym typeface="Calibri"/>
              </a:rPr>
              <a:t>Structure du SMC SNTool</a:t>
            </a:r>
            <a:endParaRPr sz="3600">
              <a:solidFill>
                <a:schemeClr val="dk1"/>
              </a:solidFill>
              <a:latin typeface="Calibri"/>
              <a:ea typeface="Calibri"/>
              <a:cs typeface="Calibri"/>
              <a:sym typeface="Calibri"/>
            </a:endParaRPr>
          </a:p>
        </p:txBody>
      </p:sp>
      <p:grpSp>
        <p:nvGrpSpPr>
          <p:cNvPr id="55" name="Google Shape;55;p3"/>
          <p:cNvGrpSpPr/>
          <p:nvPr/>
        </p:nvGrpSpPr>
        <p:grpSpPr>
          <a:xfrm>
            <a:off x="1773115" y="1619855"/>
            <a:ext cx="6477749" cy="4228051"/>
            <a:chOff x="0" y="0"/>
            <a:chExt cx="6477749" cy="4228051"/>
          </a:xfrm>
        </p:grpSpPr>
        <p:sp>
          <p:nvSpPr>
            <p:cNvPr id="56" name="Google Shape;56;p3"/>
            <p:cNvSpPr/>
            <p:nvPr/>
          </p:nvSpPr>
          <p:spPr>
            <a:xfrm>
              <a:off x="0" y="0"/>
              <a:ext cx="5182200" cy="930171"/>
            </a:xfrm>
            <a:prstGeom prst="roundRect">
              <a:avLst>
                <a:gd fmla="val 10000" name="adj"/>
              </a:avLst>
            </a:prstGeom>
            <a:solidFill>
              <a:srgbClr val="8CA84E"/>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txBox="1"/>
            <p:nvPr/>
          </p:nvSpPr>
          <p:spPr>
            <a:xfrm>
              <a:off x="27244" y="27244"/>
              <a:ext cx="4099872" cy="875683"/>
            </a:xfrm>
            <a:prstGeom prst="rect">
              <a:avLst/>
            </a:prstGeom>
            <a:noFill/>
            <a:ln>
              <a:noFill/>
            </a:ln>
          </p:spPr>
          <p:txBody>
            <a:bodyPr anchorCtr="0" anchor="ctr" bIns="118100" lIns="118100" spcFirstLastPara="1" rIns="118100" wrap="square" tIns="118100">
              <a:noAutofit/>
            </a:bodyPr>
            <a:lstStyle/>
            <a:p>
              <a:pPr indent="0" lvl="0" marL="0" marR="0" rtl="0" algn="l">
                <a:lnSpc>
                  <a:spcPct val="90000"/>
                </a:lnSpc>
                <a:spcBef>
                  <a:spcPts val="0"/>
                </a:spcBef>
                <a:spcAft>
                  <a:spcPts val="0"/>
                </a:spcAft>
                <a:buNone/>
              </a:pPr>
              <a:r>
                <a:rPr b="1" lang="en-US" sz="3100">
                  <a:solidFill>
                    <a:schemeClr val="lt1"/>
                  </a:solidFill>
                  <a:latin typeface="Calibri"/>
                  <a:ea typeface="Calibri"/>
                  <a:cs typeface="Calibri"/>
                  <a:sym typeface="Calibri"/>
                </a:rPr>
                <a:t>10 THEMES</a:t>
              </a:r>
              <a:endParaRPr b="1" sz="3100">
                <a:solidFill>
                  <a:schemeClr val="lt1"/>
                </a:solidFill>
                <a:latin typeface="Calibri"/>
                <a:ea typeface="Calibri"/>
                <a:cs typeface="Calibri"/>
                <a:sym typeface="Calibri"/>
              </a:endParaRPr>
            </a:p>
          </p:txBody>
        </p:sp>
        <p:sp>
          <p:nvSpPr>
            <p:cNvPr id="58" name="Google Shape;58;p3"/>
            <p:cNvSpPr/>
            <p:nvPr/>
          </p:nvSpPr>
          <p:spPr>
            <a:xfrm>
              <a:off x="434009" y="1099293"/>
              <a:ext cx="5182200" cy="930171"/>
            </a:xfrm>
            <a:prstGeom prst="roundRect">
              <a:avLst>
                <a:gd fmla="val 10000" name="adj"/>
              </a:avLst>
            </a:prstGeom>
            <a:solidFill>
              <a:srgbClr val="9CB768"/>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3"/>
            <p:cNvSpPr txBox="1"/>
            <p:nvPr/>
          </p:nvSpPr>
          <p:spPr>
            <a:xfrm>
              <a:off x="461253" y="1126537"/>
              <a:ext cx="4089091" cy="875683"/>
            </a:xfrm>
            <a:prstGeom prst="rect">
              <a:avLst/>
            </a:prstGeom>
            <a:noFill/>
            <a:ln>
              <a:noFill/>
            </a:ln>
          </p:spPr>
          <p:txBody>
            <a:bodyPr anchorCtr="0" anchor="ctr" bIns="118100" lIns="118100" spcFirstLastPara="1" rIns="118100" wrap="square" tIns="118100">
              <a:noAutofit/>
            </a:bodyPr>
            <a:lstStyle/>
            <a:p>
              <a:pPr indent="0" lvl="0" marL="0" marR="0" rtl="0" algn="l">
                <a:lnSpc>
                  <a:spcPct val="90000"/>
                </a:lnSpc>
                <a:spcBef>
                  <a:spcPts val="0"/>
                </a:spcBef>
                <a:spcAft>
                  <a:spcPts val="0"/>
                </a:spcAft>
                <a:buNone/>
              </a:pPr>
              <a:r>
                <a:rPr b="1" lang="en-US" sz="3100">
                  <a:solidFill>
                    <a:schemeClr val="lt1"/>
                  </a:solidFill>
                  <a:latin typeface="Calibri"/>
                  <a:ea typeface="Calibri"/>
                  <a:cs typeface="Calibri"/>
                  <a:sym typeface="Calibri"/>
                </a:rPr>
                <a:t>43 Catégories</a:t>
              </a:r>
              <a:endParaRPr b="1" sz="3100">
                <a:solidFill>
                  <a:schemeClr val="lt1"/>
                </a:solidFill>
                <a:latin typeface="Calibri"/>
                <a:ea typeface="Calibri"/>
                <a:cs typeface="Calibri"/>
                <a:sym typeface="Calibri"/>
              </a:endParaRPr>
            </a:p>
          </p:txBody>
        </p:sp>
        <p:sp>
          <p:nvSpPr>
            <p:cNvPr id="60" name="Google Shape;60;p3"/>
            <p:cNvSpPr/>
            <p:nvPr/>
          </p:nvSpPr>
          <p:spPr>
            <a:xfrm>
              <a:off x="861540" y="2198587"/>
              <a:ext cx="5182200" cy="930171"/>
            </a:xfrm>
            <a:prstGeom prst="roundRect">
              <a:avLst>
                <a:gd fmla="val 10000" name="adj"/>
              </a:avLst>
            </a:prstGeom>
            <a:solidFill>
              <a:srgbClr val="ADC48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txBox="1"/>
            <p:nvPr/>
          </p:nvSpPr>
          <p:spPr>
            <a:xfrm>
              <a:off x="888784" y="2225831"/>
              <a:ext cx="4095569" cy="875683"/>
            </a:xfrm>
            <a:prstGeom prst="rect">
              <a:avLst/>
            </a:prstGeom>
            <a:noFill/>
            <a:ln>
              <a:noFill/>
            </a:ln>
          </p:spPr>
          <p:txBody>
            <a:bodyPr anchorCtr="0" anchor="ctr" bIns="118100" lIns="118100" spcFirstLastPara="1" rIns="118100" wrap="square" tIns="118100">
              <a:noAutofit/>
            </a:bodyPr>
            <a:lstStyle/>
            <a:p>
              <a:pPr indent="0" lvl="0" marL="0" marR="0" rtl="0" algn="l">
                <a:lnSpc>
                  <a:spcPct val="90000"/>
                </a:lnSpc>
                <a:spcBef>
                  <a:spcPts val="0"/>
                </a:spcBef>
                <a:spcAft>
                  <a:spcPts val="0"/>
                </a:spcAft>
                <a:buNone/>
              </a:pPr>
              <a:r>
                <a:rPr b="1" lang="en-US" sz="3100">
                  <a:solidFill>
                    <a:schemeClr val="lt1"/>
                  </a:solidFill>
                  <a:latin typeface="Calibri"/>
                  <a:ea typeface="Calibri"/>
                  <a:cs typeface="Calibri"/>
                  <a:sym typeface="Calibri"/>
                </a:rPr>
                <a:t>133 Critères / Indicateurs </a:t>
              </a:r>
              <a:endParaRPr b="1" sz="3100">
                <a:solidFill>
                  <a:schemeClr val="lt1"/>
                </a:solidFill>
                <a:latin typeface="Calibri"/>
                <a:ea typeface="Calibri"/>
                <a:cs typeface="Calibri"/>
                <a:sym typeface="Calibri"/>
              </a:endParaRPr>
            </a:p>
          </p:txBody>
        </p:sp>
        <p:sp>
          <p:nvSpPr>
            <p:cNvPr id="62" name="Google Shape;62;p3"/>
            <p:cNvSpPr/>
            <p:nvPr/>
          </p:nvSpPr>
          <p:spPr>
            <a:xfrm>
              <a:off x="1295549" y="3297880"/>
              <a:ext cx="5182200" cy="930171"/>
            </a:xfrm>
            <a:prstGeom prst="roundRect">
              <a:avLst>
                <a:gd fmla="val 10000" name="adj"/>
              </a:avLst>
            </a:prstGeom>
            <a:solidFill>
              <a:srgbClr val="BFD1A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3"/>
            <p:cNvSpPr txBox="1"/>
            <p:nvPr/>
          </p:nvSpPr>
          <p:spPr>
            <a:xfrm>
              <a:off x="1322793" y="3325124"/>
              <a:ext cx="4089091" cy="875683"/>
            </a:xfrm>
            <a:prstGeom prst="rect">
              <a:avLst/>
            </a:prstGeom>
            <a:noFill/>
            <a:ln>
              <a:noFill/>
            </a:ln>
          </p:spPr>
          <p:txBody>
            <a:bodyPr anchorCtr="0" anchor="ctr" bIns="118100" lIns="118100" spcFirstLastPara="1" rIns="118100" wrap="square" tIns="118100">
              <a:noAutofit/>
            </a:bodyPr>
            <a:lstStyle/>
            <a:p>
              <a:pPr indent="0" lvl="0" marL="0" marR="0" rtl="0" algn="l">
                <a:lnSpc>
                  <a:spcPct val="90000"/>
                </a:lnSpc>
                <a:spcBef>
                  <a:spcPts val="0"/>
                </a:spcBef>
                <a:spcAft>
                  <a:spcPts val="0"/>
                </a:spcAft>
                <a:buNone/>
              </a:pPr>
              <a:r>
                <a:rPr b="1" lang="en-US" sz="3100">
                  <a:solidFill>
                    <a:srgbClr val="159961"/>
                  </a:solidFill>
                  <a:latin typeface="Calibri"/>
                  <a:ea typeface="Calibri"/>
                  <a:cs typeface="Calibri"/>
                  <a:sym typeface="Calibri"/>
                </a:rPr>
                <a:t>14 KPIs</a:t>
              </a:r>
              <a:endParaRPr b="1" sz="3100">
                <a:solidFill>
                  <a:schemeClr val="lt1"/>
                </a:solidFill>
                <a:latin typeface="Calibri"/>
                <a:ea typeface="Calibri"/>
                <a:cs typeface="Calibri"/>
                <a:sym typeface="Calibri"/>
              </a:endParaRPr>
            </a:p>
          </p:txBody>
        </p:sp>
        <p:sp>
          <p:nvSpPr>
            <p:cNvPr id="64" name="Google Shape;64;p3"/>
            <p:cNvSpPr/>
            <p:nvPr/>
          </p:nvSpPr>
          <p:spPr>
            <a:xfrm>
              <a:off x="4577588" y="712426"/>
              <a:ext cx="604611" cy="604611"/>
            </a:xfrm>
            <a:prstGeom prst="downArrow">
              <a:avLst>
                <a:gd fmla="val 55000" name="adj1"/>
                <a:gd fmla="val 45000" name="adj2"/>
              </a:avLst>
            </a:prstGeom>
            <a:solidFill>
              <a:srgbClr val="DDE5D0">
                <a:alpha val="89803"/>
              </a:srgbClr>
            </a:solidFill>
            <a:ln cap="flat" cmpd="sng" w="25400">
              <a:solidFill>
                <a:srgbClr val="DDE5D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3"/>
            <p:cNvSpPr txBox="1"/>
            <p:nvPr/>
          </p:nvSpPr>
          <p:spPr>
            <a:xfrm>
              <a:off x="4713625" y="712426"/>
              <a:ext cx="332537" cy="454970"/>
            </a:xfrm>
            <a:prstGeom prst="rect">
              <a:avLst/>
            </a:prstGeom>
            <a:noFill/>
            <a:ln>
              <a:noFill/>
            </a:ln>
          </p:spPr>
          <p:txBody>
            <a:bodyPr anchorCtr="0" anchor="ctr" bIns="34275" lIns="34275" spcFirstLastPara="1" rIns="34275" wrap="square" tIns="34275">
              <a:noAutofit/>
            </a:bodyPr>
            <a:lstStyle/>
            <a:p>
              <a:pPr indent="0" lvl="0" marL="0" marR="0" rtl="0" algn="ctr">
                <a:lnSpc>
                  <a:spcPct val="90000"/>
                </a:lnSpc>
                <a:spcBef>
                  <a:spcPts val="0"/>
                </a:spcBef>
                <a:spcAft>
                  <a:spcPts val="0"/>
                </a:spcAft>
                <a:buNone/>
              </a:pPr>
              <a:r>
                <a:t/>
              </a:r>
              <a:endParaRPr b="1" sz="2700">
                <a:solidFill>
                  <a:schemeClr val="dk1"/>
                </a:solidFill>
                <a:latin typeface="Calibri"/>
                <a:ea typeface="Calibri"/>
                <a:cs typeface="Calibri"/>
                <a:sym typeface="Calibri"/>
              </a:endParaRPr>
            </a:p>
          </p:txBody>
        </p:sp>
        <p:sp>
          <p:nvSpPr>
            <p:cNvPr id="66" name="Google Shape;66;p3"/>
            <p:cNvSpPr/>
            <p:nvPr/>
          </p:nvSpPr>
          <p:spPr>
            <a:xfrm>
              <a:off x="5011597" y="1811720"/>
              <a:ext cx="604611" cy="604611"/>
            </a:xfrm>
            <a:prstGeom prst="downArrow">
              <a:avLst>
                <a:gd fmla="val 55000" name="adj1"/>
                <a:gd fmla="val 45000" name="adj2"/>
              </a:avLst>
            </a:prstGeom>
            <a:solidFill>
              <a:srgbClr val="DDE5D0">
                <a:alpha val="89803"/>
              </a:srgbClr>
            </a:solidFill>
            <a:ln cap="flat" cmpd="sng" w="25400">
              <a:solidFill>
                <a:srgbClr val="DDE5D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3"/>
            <p:cNvSpPr txBox="1"/>
            <p:nvPr/>
          </p:nvSpPr>
          <p:spPr>
            <a:xfrm>
              <a:off x="5147634" y="1811720"/>
              <a:ext cx="332537" cy="454970"/>
            </a:xfrm>
            <a:prstGeom prst="rect">
              <a:avLst/>
            </a:prstGeom>
            <a:noFill/>
            <a:ln>
              <a:noFill/>
            </a:ln>
          </p:spPr>
          <p:txBody>
            <a:bodyPr anchorCtr="0" anchor="ctr" bIns="34275" lIns="34275" spcFirstLastPara="1" rIns="34275" wrap="square" tIns="34275">
              <a:noAutofit/>
            </a:bodyPr>
            <a:lstStyle/>
            <a:p>
              <a:pPr indent="0" lvl="0" marL="0" marR="0" rtl="0" algn="ctr">
                <a:lnSpc>
                  <a:spcPct val="90000"/>
                </a:lnSpc>
                <a:spcBef>
                  <a:spcPts val="0"/>
                </a:spcBef>
                <a:spcAft>
                  <a:spcPts val="0"/>
                </a:spcAft>
                <a:buNone/>
              </a:pPr>
              <a:r>
                <a:t/>
              </a:r>
              <a:endParaRPr b="1" sz="2700">
                <a:solidFill>
                  <a:schemeClr val="dk1"/>
                </a:solidFill>
                <a:latin typeface="Calibri"/>
                <a:ea typeface="Calibri"/>
                <a:cs typeface="Calibri"/>
                <a:sym typeface="Calibri"/>
              </a:endParaRPr>
            </a:p>
          </p:txBody>
        </p:sp>
        <p:sp>
          <p:nvSpPr>
            <p:cNvPr id="68" name="Google Shape;68;p3"/>
            <p:cNvSpPr/>
            <p:nvPr/>
          </p:nvSpPr>
          <p:spPr>
            <a:xfrm>
              <a:off x="5439129" y="2911013"/>
              <a:ext cx="604611" cy="604611"/>
            </a:xfrm>
            <a:prstGeom prst="downArrow">
              <a:avLst>
                <a:gd fmla="val 55000" name="adj1"/>
                <a:gd fmla="val 45000" name="adj2"/>
              </a:avLst>
            </a:prstGeom>
            <a:solidFill>
              <a:srgbClr val="DDE5D0">
                <a:alpha val="89803"/>
              </a:srgbClr>
            </a:solidFill>
            <a:ln cap="flat" cmpd="sng" w="25400">
              <a:solidFill>
                <a:srgbClr val="DDE5D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txBox="1"/>
            <p:nvPr/>
          </p:nvSpPr>
          <p:spPr>
            <a:xfrm>
              <a:off x="5575166" y="2911013"/>
              <a:ext cx="332537" cy="454970"/>
            </a:xfrm>
            <a:prstGeom prst="rect">
              <a:avLst/>
            </a:prstGeom>
            <a:noFill/>
            <a:ln>
              <a:noFill/>
            </a:ln>
          </p:spPr>
          <p:txBody>
            <a:bodyPr anchorCtr="0" anchor="ctr" bIns="34275" lIns="34275" spcFirstLastPara="1" rIns="34275" wrap="square" tIns="34275">
              <a:noAutofit/>
            </a:bodyPr>
            <a:lstStyle/>
            <a:p>
              <a:pPr indent="0" lvl="0" marL="0" marR="0" rtl="0" algn="ctr">
                <a:lnSpc>
                  <a:spcPct val="90000"/>
                </a:lnSpc>
                <a:spcBef>
                  <a:spcPts val="0"/>
                </a:spcBef>
                <a:spcAft>
                  <a:spcPts val="0"/>
                </a:spcAft>
                <a:buNone/>
              </a:pPr>
              <a:r>
                <a:t/>
              </a:r>
              <a:endParaRPr b="1" sz="2700">
                <a:solidFill>
                  <a:schemeClr val="dk1"/>
                </a:solidFill>
                <a:latin typeface="Calibri"/>
                <a:ea typeface="Calibri"/>
                <a:cs typeface="Calibri"/>
                <a:sym typeface="Calibri"/>
              </a:endParaRPr>
            </a:p>
          </p:txBody>
        </p:sp>
      </p:grpSp>
      <p:sp>
        <p:nvSpPr>
          <p:cNvPr id="70" name="Google Shape;70;p3"/>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71" name="Google Shape;71;p3"/>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77" name="Google Shape;77;p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8" name="Google Shape;78;p4"/>
          <p:cNvSpPr txBox="1"/>
          <p:nvPr/>
        </p:nvSpPr>
        <p:spPr>
          <a:xfrm>
            <a:off x="230430" y="1048961"/>
            <a:ext cx="8605838" cy="440120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Le processus est composé de trois étapes:</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2000"/>
              <a:buFont typeface="Calibri"/>
              <a:buAutoNum type="arabicPeriod"/>
            </a:pPr>
            <a:r>
              <a:rPr b="1" lang="en-US" sz="2000">
                <a:solidFill>
                  <a:schemeClr val="dk1"/>
                </a:solidFill>
                <a:latin typeface="Calibri"/>
                <a:ea typeface="Calibri"/>
                <a:cs typeface="Calibri"/>
                <a:sym typeface="Calibri"/>
              </a:rPr>
              <a:t>Sélection des critères actifs </a:t>
            </a:r>
            <a:endParaRPr b="1" sz="2000">
              <a:solidFill>
                <a:schemeClr val="dk1"/>
              </a:solidFill>
              <a:latin typeface="Calibri"/>
              <a:ea typeface="Calibri"/>
              <a:cs typeface="Calibri"/>
              <a:sym typeface="Calibri"/>
            </a:endParaRPr>
          </a:p>
          <a:p>
            <a:pPr indent="0" lvl="1" marL="457200" marR="0" rtl="0" algn="l">
              <a:spcBef>
                <a:spcPts val="0"/>
              </a:spcBef>
              <a:spcAft>
                <a:spcPts val="0"/>
              </a:spcAft>
              <a:buNone/>
            </a:pPr>
            <a:r>
              <a:rPr b="0" i="0" lang="en-US" sz="2000" u="none" cap="none" strike="noStrike">
                <a:solidFill>
                  <a:schemeClr val="dk1"/>
                </a:solidFill>
                <a:latin typeface="Calibri"/>
                <a:ea typeface="Calibri"/>
                <a:cs typeface="Calibri"/>
                <a:sym typeface="Calibri"/>
              </a:rPr>
              <a:t>Il est très important de sélectionner les critères actifs car ils représentent les besoins et les objectifs des parties prenantes. Ils sont les plus pertinents et mesurables dans le contexte spécifique de la zone urbaine.</a:t>
            </a:r>
            <a:endParaRPr b="1" i="0" sz="2000" u="none" cap="none" strike="noStrike">
              <a:solidFill>
                <a:schemeClr val="dk1"/>
              </a:solidFill>
              <a:latin typeface="Calibri"/>
              <a:ea typeface="Calibri"/>
              <a:cs typeface="Calibri"/>
              <a:sym typeface="Calibri"/>
            </a:endParaRPr>
          </a:p>
          <a:p>
            <a:pPr indent="0" lvl="1" marL="457200" marR="0" rtl="0" algn="l">
              <a:spcBef>
                <a:spcPts val="0"/>
              </a:spcBef>
              <a:spcAft>
                <a:spcPts val="0"/>
              </a:spcAft>
              <a:buNone/>
            </a:pPr>
            <a:r>
              <a:t/>
            </a:r>
            <a:endParaRPr b="1" i="0" sz="2000" u="none" cap="none" strike="noStrike">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2000"/>
              <a:buFont typeface="Calibri"/>
              <a:buAutoNum type="arabicPeriod"/>
            </a:pPr>
            <a:r>
              <a:rPr b="1" lang="en-US" sz="2000">
                <a:solidFill>
                  <a:schemeClr val="dk1"/>
                </a:solidFill>
                <a:latin typeface="Calibri"/>
                <a:ea typeface="Calibri"/>
                <a:cs typeface="Calibri"/>
                <a:sym typeface="Calibri"/>
              </a:rPr>
              <a:t>Définition de repères pour les critères/indicateurs</a:t>
            </a:r>
            <a:endParaRPr b="1" sz="2000">
              <a:solidFill>
                <a:schemeClr val="dk1"/>
              </a:solidFill>
              <a:latin typeface="Calibri"/>
              <a:ea typeface="Calibri"/>
              <a:cs typeface="Calibri"/>
              <a:sym typeface="Calibri"/>
            </a:endParaRPr>
          </a:p>
          <a:p>
            <a:pPr indent="0" lvl="1" marL="457200" marR="0" rtl="0" algn="l">
              <a:spcBef>
                <a:spcPts val="0"/>
              </a:spcBef>
              <a:spcAft>
                <a:spcPts val="0"/>
              </a:spcAft>
              <a:buNone/>
            </a:pPr>
            <a:r>
              <a:rPr b="0" i="0" lang="en-US" sz="2000" u="none" cap="none" strike="noStrike">
                <a:solidFill>
                  <a:schemeClr val="dk1"/>
                </a:solidFill>
                <a:latin typeface="Calibri"/>
                <a:ea typeface="Calibri"/>
                <a:cs typeface="Calibri"/>
                <a:sym typeface="Calibri"/>
              </a:rPr>
              <a:t>Un repère représente une performance de référence, tandis que des scores définissent le niveau de performances atteint par l'agglomération.</a:t>
            </a:r>
            <a:endParaRPr b="1" i="0" sz="2000" u="none" cap="none" strike="noStrike">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Calibri"/>
              <a:buNone/>
            </a:pPr>
            <a:r>
              <a:t/>
            </a:r>
            <a:endParaRPr b="1" sz="20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2000"/>
              <a:buFont typeface="Calibri"/>
              <a:buAutoNum type="arabicPeriod"/>
            </a:pPr>
            <a:r>
              <a:rPr b="1" lang="en-US" sz="2000">
                <a:solidFill>
                  <a:schemeClr val="dk1"/>
                </a:solidFill>
                <a:latin typeface="Calibri"/>
                <a:ea typeface="Calibri"/>
                <a:cs typeface="Calibri"/>
                <a:sym typeface="Calibri"/>
              </a:rPr>
              <a:t>Attribution de pondérations aux indicateurs, catégories et thèmes</a:t>
            </a:r>
            <a:endParaRPr/>
          </a:p>
          <a:p>
            <a:pPr indent="0" lvl="1" marL="457200" marR="0" rtl="0" algn="just">
              <a:spcBef>
                <a:spcPts val="0"/>
              </a:spcBef>
              <a:spcAft>
                <a:spcPts val="0"/>
              </a:spcAft>
              <a:buNone/>
            </a:pPr>
            <a:r>
              <a:rPr b="0" i="0" lang="en-US" sz="2000" u="none" cap="none" strike="noStrike">
                <a:solidFill>
                  <a:schemeClr val="dk1"/>
                </a:solidFill>
                <a:latin typeface="Calibri"/>
                <a:ea typeface="Calibri"/>
                <a:cs typeface="Calibri"/>
                <a:sym typeface="Calibri"/>
              </a:rPr>
              <a:t>L'attribution des pondérations est un processus participatif et doit refléter les priorités et les politiques locales.</a:t>
            </a:r>
            <a:endParaRPr b="0" i="0" sz="2000" u="none" cap="none" strike="noStrike">
              <a:solidFill>
                <a:schemeClr val="dk1"/>
              </a:solidFill>
              <a:latin typeface="Calibri"/>
              <a:ea typeface="Calibri"/>
              <a:cs typeface="Calibri"/>
              <a:sym typeface="Calibri"/>
            </a:endParaRPr>
          </a:p>
        </p:txBody>
      </p:sp>
      <p:sp>
        <p:nvSpPr>
          <p:cNvPr id="79" name="Google Shape;79;p4"/>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80" name="Google Shape;80;p4"/>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a:t>
            </a:r>
            <a:r>
              <a:rPr lang="en-US"/>
              <a:t>Échelle</a:t>
            </a:r>
            <a:r>
              <a:rPr lang="en-US"/>
              <a:t> du Quartier</a:t>
            </a:r>
            <a:endParaRPr/>
          </a:p>
        </p:txBody>
      </p:sp>
      <p:sp>
        <p:nvSpPr>
          <p:cNvPr id="86" name="Google Shape;86;p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7" name="Google Shape;87;p5"/>
          <p:cNvSpPr txBox="1"/>
          <p:nvPr/>
        </p:nvSpPr>
        <p:spPr>
          <a:xfrm>
            <a:off x="549965" y="973190"/>
            <a:ext cx="8044070" cy="44514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lang="en-US" sz="2000">
                <a:solidFill>
                  <a:schemeClr val="dk1"/>
                </a:solidFill>
                <a:latin typeface="Calibri"/>
                <a:ea typeface="Calibri"/>
                <a:cs typeface="Calibri"/>
                <a:sym typeface="Calibri"/>
              </a:rPr>
              <a:t>Le </a:t>
            </a:r>
            <a:r>
              <a:rPr b="1" lang="en-US" sz="2000">
                <a:solidFill>
                  <a:schemeClr val="dk1"/>
                </a:solidFill>
                <a:latin typeface="Calibri"/>
                <a:ea typeface="Calibri"/>
                <a:cs typeface="Calibri"/>
                <a:sym typeface="Calibri"/>
              </a:rPr>
              <a:t>score de durabilité </a:t>
            </a:r>
            <a:r>
              <a:rPr lang="en-US" sz="2000">
                <a:solidFill>
                  <a:schemeClr val="dk1"/>
                </a:solidFill>
                <a:latin typeface="Calibri"/>
                <a:ea typeface="Calibri"/>
                <a:cs typeface="Calibri"/>
                <a:sym typeface="Calibri"/>
              </a:rPr>
              <a:t>est articulé en 3 étapes principales : </a:t>
            </a:r>
            <a:endParaRPr sz="2000">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sz="2000">
              <a:solidFill>
                <a:srgbClr val="7F7F7F"/>
              </a:solidFill>
              <a:latin typeface="Calibri"/>
              <a:ea typeface="Calibri"/>
              <a:cs typeface="Calibri"/>
              <a:sym typeface="Calibri"/>
            </a:endParaRPr>
          </a:p>
        </p:txBody>
      </p:sp>
      <p:grpSp>
        <p:nvGrpSpPr>
          <p:cNvPr id="88" name="Google Shape;88;p5"/>
          <p:cNvGrpSpPr/>
          <p:nvPr/>
        </p:nvGrpSpPr>
        <p:grpSpPr>
          <a:xfrm>
            <a:off x="476899" y="1888536"/>
            <a:ext cx="7997687" cy="3488394"/>
            <a:chOff x="0" y="42129"/>
            <a:chExt cx="7997687" cy="3488394"/>
          </a:xfrm>
        </p:grpSpPr>
        <p:sp>
          <p:nvSpPr>
            <p:cNvPr id="89" name="Google Shape;89;p5"/>
            <p:cNvSpPr/>
            <p:nvPr/>
          </p:nvSpPr>
          <p:spPr>
            <a:xfrm>
              <a:off x="0" y="397033"/>
              <a:ext cx="7997687" cy="579600"/>
            </a:xfrm>
            <a:prstGeom prst="rect">
              <a:avLst/>
            </a:prstGeom>
            <a:solidFill>
              <a:srgbClr val="DDE5D0">
                <a:alpha val="89803"/>
              </a:srgbClr>
            </a:solidFill>
            <a:ln cap="flat" cmpd="sng" w="254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0" name="Google Shape;90;p5"/>
            <p:cNvSpPr/>
            <p:nvPr/>
          </p:nvSpPr>
          <p:spPr>
            <a:xfrm>
              <a:off x="399884" y="42129"/>
              <a:ext cx="7137543" cy="678960"/>
            </a:xfrm>
            <a:prstGeom prst="roundRect">
              <a:avLst>
                <a:gd fmla="val 16667" name="adj"/>
              </a:avLst>
            </a:prstGeom>
            <a:solidFill>
              <a:schemeClr val="lt1"/>
            </a:solidFill>
            <a:ln cap="flat" cmpd="sng" w="25400">
              <a:solidFill>
                <a:srgbClr val="8CA84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1" name="Google Shape;91;p5"/>
            <p:cNvSpPr txBox="1"/>
            <p:nvPr/>
          </p:nvSpPr>
          <p:spPr>
            <a:xfrm>
              <a:off x="433028" y="75273"/>
              <a:ext cx="7071255" cy="612672"/>
            </a:xfrm>
            <a:prstGeom prst="rect">
              <a:avLst/>
            </a:prstGeom>
            <a:noFill/>
            <a:ln>
              <a:noFill/>
            </a:ln>
          </p:spPr>
          <p:txBody>
            <a:bodyPr anchorCtr="0" anchor="ctr" bIns="0" lIns="211600" spcFirstLastPara="1" rIns="211600" wrap="square" tIns="0">
              <a:noAutofit/>
            </a:bodyPr>
            <a:lstStyle/>
            <a:p>
              <a:pPr indent="0" lvl="0" marL="0" marR="0" rtl="0" algn="l">
                <a:lnSpc>
                  <a:spcPct val="90000"/>
                </a:lnSpc>
                <a:spcBef>
                  <a:spcPts val="0"/>
                </a:spcBef>
                <a:spcAft>
                  <a:spcPts val="0"/>
                </a:spcAft>
                <a:buNone/>
              </a:pPr>
              <a:r>
                <a:rPr b="1" lang="en-US" sz="1600">
                  <a:solidFill>
                    <a:schemeClr val="dk1"/>
                  </a:solidFill>
                  <a:latin typeface="Calibri"/>
                  <a:ea typeface="Calibri"/>
                  <a:cs typeface="Calibri"/>
                  <a:sym typeface="Calibri"/>
                </a:rPr>
                <a:t>Caractérisation : </a:t>
              </a:r>
              <a:r>
                <a:rPr lang="en-US" sz="1600">
                  <a:solidFill>
                    <a:schemeClr val="dk1"/>
                  </a:solidFill>
                  <a:latin typeface="Calibri"/>
                  <a:ea typeface="Calibri"/>
                  <a:cs typeface="Calibri"/>
                  <a:sym typeface="Calibri"/>
                </a:rPr>
                <a:t>La performance du quartier est quantifiée à travers des indicateurs associés à chaque critère</a:t>
              </a:r>
              <a:endParaRPr sz="1600">
                <a:solidFill>
                  <a:schemeClr val="dk1"/>
                </a:solidFill>
                <a:latin typeface="Calibri"/>
                <a:ea typeface="Calibri"/>
                <a:cs typeface="Calibri"/>
                <a:sym typeface="Calibri"/>
              </a:endParaRPr>
            </a:p>
          </p:txBody>
        </p:sp>
        <p:sp>
          <p:nvSpPr>
            <p:cNvPr id="92" name="Google Shape;92;p5"/>
            <p:cNvSpPr/>
            <p:nvPr/>
          </p:nvSpPr>
          <p:spPr>
            <a:xfrm>
              <a:off x="0" y="1907643"/>
              <a:ext cx="7997687" cy="579600"/>
            </a:xfrm>
            <a:prstGeom prst="rect">
              <a:avLst/>
            </a:prstGeom>
            <a:solidFill>
              <a:srgbClr val="DDE5D0">
                <a:alpha val="89803"/>
              </a:srgbClr>
            </a:solidFill>
            <a:ln cap="flat" cmpd="sng" w="254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3" name="Google Shape;93;p5"/>
            <p:cNvSpPr/>
            <p:nvPr/>
          </p:nvSpPr>
          <p:spPr>
            <a:xfrm>
              <a:off x="399884" y="1085409"/>
              <a:ext cx="7110447" cy="1161714"/>
            </a:xfrm>
            <a:prstGeom prst="roundRect">
              <a:avLst>
                <a:gd fmla="val 16667" name="adj"/>
              </a:avLst>
            </a:prstGeom>
            <a:solidFill>
              <a:schemeClr val="lt1"/>
            </a:solidFill>
            <a:ln cap="flat" cmpd="sng" w="25400">
              <a:solidFill>
                <a:srgbClr val="8CA84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4" name="Google Shape;94;p5"/>
            <p:cNvSpPr txBox="1"/>
            <p:nvPr/>
          </p:nvSpPr>
          <p:spPr>
            <a:xfrm>
              <a:off x="456594" y="1142119"/>
              <a:ext cx="6997027" cy="1048294"/>
            </a:xfrm>
            <a:prstGeom prst="rect">
              <a:avLst/>
            </a:prstGeom>
            <a:noFill/>
            <a:ln>
              <a:noFill/>
            </a:ln>
          </p:spPr>
          <p:txBody>
            <a:bodyPr anchorCtr="0" anchor="ctr" bIns="0" lIns="211600" spcFirstLastPara="1" rIns="211600" wrap="square" tIns="0">
              <a:noAutofit/>
            </a:bodyPr>
            <a:lstStyle/>
            <a:p>
              <a:pPr indent="0" lvl="0" marL="0" marR="0" rtl="0" algn="l">
                <a:lnSpc>
                  <a:spcPct val="90000"/>
                </a:lnSpc>
                <a:spcBef>
                  <a:spcPts val="0"/>
                </a:spcBef>
                <a:spcAft>
                  <a:spcPts val="0"/>
                </a:spcAft>
                <a:buNone/>
              </a:pPr>
              <a:r>
                <a:rPr b="1" lang="en-US" sz="1600">
                  <a:solidFill>
                    <a:schemeClr val="dk1"/>
                  </a:solidFill>
                  <a:latin typeface="Calibri"/>
                  <a:ea typeface="Calibri"/>
                  <a:cs typeface="Calibri"/>
                  <a:sym typeface="Calibri"/>
                </a:rPr>
                <a:t>Normalisation : </a:t>
              </a:r>
              <a:r>
                <a:rPr lang="en-US" sz="1600">
                  <a:solidFill>
                    <a:schemeClr val="dk1"/>
                  </a:solidFill>
                  <a:latin typeface="Calibri"/>
                  <a:ea typeface="Calibri"/>
                  <a:cs typeface="Calibri"/>
                  <a:sym typeface="Calibri"/>
                </a:rPr>
                <a:t>les valeurs des indicateurs sont dimensionnées et remises à l'échelle dans un intervalle approprié, appelé intervalle de normalisation. La normalisation consiste en l'attribution d'un score à la valeur de l'indicateur.</a:t>
              </a:r>
              <a:endParaRPr sz="1600">
                <a:solidFill>
                  <a:schemeClr val="dk1"/>
                </a:solidFill>
                <a:latin typeface="Calibri"/>
                <a:ea typeface="Calibri"/>
                <a:cs typeface="Calibri"/>
                <a:sym typeface="Calibri"/>
              </a:endParaRPr>
            </a:p>
          </p:txBody>
        </p:sp>
        <p:sp>
          <p:nvSpPr>
            <p:cNvPr id="95" name="Google Shape;95;p5"/>
            <p:cNvSpPr/>
            <p:nvPr/>
          </p:nvSpPr>
          <p:spPr>
            <a:xfrm>
              <a:off x="0" y="2950923"/>
              <a:ext cx="7997687" cy="579600"/>
            </a:xfrm>
            <a:prstGeom prst="rect">
              <a:avLst/>
            </a:prstGeom>
            <a:solidFill>
              <a:srgbClr val="DDE5D0">
                <a:alpha val="89803"/>
              </a:srgbClr>
            </a:solidFill>
            <a:ln cap="flat" cmpd="sng" w="2540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6" name="Google Shape;96;p5"/>
            <p:cNvSpPr/>
            <p:nvPr/>
          </p:nvSpPr>
          <p:spPr>
            <a:xfrm>
              <a:off x="399884" y="2611443"/>
              <a:ext cx="7137543" cy="678960"/>
            </a:xfrm>
            <a:prstGeom prst="roundRect">
              <a:avLst>
                <a:gd fmla="val 16667" name="adj"/>
              </a:avLst>
            </a:prstGeom>
            <a:solidFill>
              <a:schemeClr val="lt1"/>
            </a:solidFill>
            <a:ln cap="flat" cmpd="sng" w="25400">
              <a:solidFill>
                <a:srgbClr val="8CA84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
          <p:nvSpPr>
            <p:cNvPr id="97" name="Google Shape;97;p5"/>
            <p:cNvSpPr txBox="1"/>
            <p:nvPr/>
          </p:nvSpPr>
          <p:spPr>
            <a:xfrm>
              <a:off x="433028" y="2644587"/>
              <a:ext cx="7071255" cy="612672"/>
            </a:xfrm>
            <a:prstGeom prst="rect">
              <a:avLst/>
            </a:prstGeom>
            <a:noFill/>
            <a:ln>
              <a:noFill/>
            </a:ln>
          </p:spPr>
          <p:txBody>
            <a:bodyPr anchorCtr="0" anchor="ctr" bIns="0" lIns="211600" spcFirstLastPara="1" rIns="211600" wrap="square" tIns="0">
              <a:noAutofit/>
            </a:bodyPr>
            <a:lstStyle/>
            <a:p>
              <a:pPr indent="0" lvl="0" marL="0" marR="0" rtl="0" algn="l">
                <a:lnSpc>
                  <a:spcPct val="90000"/>
                </a:lnSpc>
                <a:spcBef>
                  <a:spcPts val="0"/>
                </a:spcBef>
                <a:spcAft>
                  <a:spcPts val="0"/>
                </a:spcAft>
                <a:buNone/>
              </a:pPr>
              <a:r>
                <a:rPr b="1" lang="en-US" sz="1600">
                  <a:solidFill>
                    <a:schemeClr val="dk1"/>
                  </a:solidFill>
                  <a:latin typeface="Calibri"/>
                  <a:ea typeface="Calibri"/>
                  <a:cs typeface="Calibri"/>
                  <a:sym typeface="Calibri"/>
                </a:rPr>
                <a:t>Agrégation : </a:t>
              </a:r>
              <a:r>
                <a:rPr lang="en-US" sz="1600">
                  <a:solidFill>
                    <a:schemeClr val="dk1"/>
                  </a:solidFill>
                  <a:latin typeface="Calibri"/>
                  <a:ea typeface="Calibri"/>
                  <a:cs typeface="Calibri"/>
                  <a:sym typeface="Calibri"/>
                </a:rPr>
                <a:t>les scores normalisés sont combinés par des sommes pondérées pour produire le score de durabilité final.</a:t>
              </a:r>
              <a:endParaRPr sz="1600">
                <a:solidFill>
                  <a:schemeClr val="dk1"/>
                </a:solidFill>
                <a:latin typeface="Calibri"/>
                <a:ea typeface="Calibri"/>
                <a:cs typeface="Calibri"/>
                <a:sym typeface="Calibri"/>
              </a:endParaRPr>
            </a:p>
          </p:txBody>
        </p:sp>
      </p:grpSp>
      <p:sp>
        <p:nvSpPr>
          <p:cNvPr id="98" name="Google Shape;98;p5"/>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99" name="Google Shape;99;p5"/>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105" name="Google Shape;105;p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6" name="Google Shape;106;p6"/>
          <p:cNvSpPr/>
          <p:nvPr/>
        </p:nvSpPr>
        <p:spPr>
          <a:xfrm>
            <a:off x="2089238" y="936579"/>
            <a:ext cx="4968000" cy="371083"/>
          </a:xfrm>
          <a:prstGeom prst="rect">
            <a:avLst/>
          </a:prstGeom>
          <a:solidFill>
            <a:srgbClr val="F68B32"/>
          </a:solidFill>
          <a:ln cap="flat" cmpd="sng" w="127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100"/>
              <a:buFont typeface="Calibri"/>
              <a:buNone/>
            </a:pPr>
            <a:r>
              <a:rPr b="1" i="0" lang="en-US" sz="2100" u="none" cap="none" strike="noStrike">
                <a:solidFill>
                  <a:srgbClr val="FFFFFF"/>
                </a:solidFill>
                <a:latin typeface="Calibri"/>
                <a:ea typeface="Calibri"/>
                <a:cs typeface="Calibri"/>
                <a:sym typeface="Calibri"/>
              </a:rPr>
              <a:t>Etape de Caractérisation</a:t>
            </a:r>
            <a:endParaRPr b="1" i="0" sz="2100" u="none" cap="none" strike="noStrike">
              <a:solidFill>
                <a:srgbClr val="FFFFFF"/>
              </a:solidFill>
              <a:latin typeface="Calibri"/>
              <a:ea typeface="Calibri"/>
              <a:cs typeface="Calibri"/>
              <a:sym typeface="Calibri"/>
            </a:endParaRPr>
          </a:p>
        </p:txBody>
      </p:sp>
      <p:graphicFrame>
        <p:nvGraphicFramePr>
          <p:cNvPr id="107" name="Google Shape;107;p6"/>
          <p:cNvGraphicFramePr/>
          <p:nvPr/>
        </p:nvGraphicFramePr>
        <p:xfrm>
          <a:off x="2089238" y="1347419"/>
          <a:ext cx="3000000" cy="3000000"/>
        </p:xfrm>
        <a:graphic>
          <a:graphicData uri="http://schemas.openxmlformats.org/drawingml/2006/table">
            <a:tbl>
              <a:tblPr>
                <a:noFill/>
                <a:tableStyleId>{DBD2E0CD-8DD2-4538-8E3E-777F6D1231C6}</a:tableStyleId>
              </a:tblPr>
              <a:tblGrid>
                <a:gridCol w="2484000"/>
                <a:gridCol w="2484000"/>
              </a:tblGrid>
              <a:tr h="370850">
                <a:tc>
                  <a:txBody>
                    <a:bodyPr/>
                    <a:lstStyle/>
                    <a:p>
                      <a:pPr indent="0" lvl="0" marL="0" marR="0" rtl="0" algn="ctr">
                        <a:spcBef>
                          <a:spcPts val="0"/>
                        </a:spcBef>
                        <a:spcAft>
                          <a:spcPts val="0"/>
                        </a:spcAft>
                        <a:buNone/>
                      </a:pPr>
                      <a:r>
                        <a:rPr lang="en-US" sz="1800" u="none" cap="none" strike="noStrike"/>
                        <a:t>Intrant</a:t>
                      </a:r>
                      <a:endParaRPr sz="18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A8D08C"/>
                    </a:solidFill>
                  </a:tcPr>
                </a:tc>
                <a:tc>
                  <a:txBody>
                    <a:bodyPr/>
                    <a:lstStyle/>
                    <a:p>
                      <a:pPr indent="0" lvl="0" marL="0" marR="0" rtl="0" algn="ctr">
                        <a:spcBef>
                          <a:spcPts val="0"/>
                        </a:spcBef>
                        <a:spcAft>
                          <a:spcPts val="0"/>
                        </a:spcAft>
                        <a:buNone/>
                      </a:pPr>
                      <a:r>
                        <a:rPr lang="en-US" sz="1800" u="none" cap="none" strike="noStrike"/>
                        <a:t>Sortie</a:t>
                      </a:r>
                      <a:endParaRPr sz="18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A8D08C"/>
                    </a:solidFill>
                  </a:tcPr>
                </a:tc>
              </a:tr>
              <a:tr h="370850">
                <a:tc>
                  <a:txBody>
                    <a:bodyPr/>
                    <a:lstStyle/>
                    <a:p>
                      <a:pPr indent="0" lvl="0" marL="0" marR="0" rtl="0" algn="ctr">
                        <a:spcBef>
                          <a:spcPts val="0"/>
                        </a:spcBef>
                        <a:spcAft>
                          <a:spcPts val="0"/>
                        </a:spcAft>
                        <a:buNone/>
                      </a:pPr>
                      <a:r>
                        <a:rPr lang="en-US" sz="1600" u="none" cap="none" strike="noStrike"/>
                        <a:t>Experimental / Design data</a:t>
                      </a:r>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a:txBody>
                    <a:bodyPr/>
                    <a:lstStyle/>
                    <a:p>
                      <a:pPr indent="0" lvl="0" marL="0" marR="0" rtl="0" algn="ctr">
                        <a:spcBef>
                          <a:spcPts val="0"/>
                        </a:spcBef>
                        <a:spcAft>
                          <a:spcPts val="0"/>
                        </a:spcAft>
                        <a:buNone/>
                      </a:pPr>
                      <a:r>
                        <a:rPr lang="en-US" sz="1600" u="none" cap="none" strike="noStrike"/>
                        <a:t>Valeurs d’Indicateurs</a:t>
                      </a:r>
                      <a:endParaRPr sz="16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r>
            </a:tbl>
          </a:graphicData>
        </a:graphic>
      </p:graphicFrame>
      <p:sp>
        <p:nvSpPr>
          <p:cNvPr id="108" name="Google Shape;108;p6"/>
          <p:cNvSpPr/>
          <p:nvPr/>
        </p:nvSpPr>
        <p:spPr>
          <a:xfrm>
            <a:off x="2089238" y="2549855"/>
            <a:ext cx="4968000" cy="410281"/>
          </a:xfrm>
          <a:prstGeom prst="rect">
            <a:avLst/>
          </a:prstGeom>
          <a:solidFill>
            <a:srgbClr val="F68B32"/>
          </a:solidFill>
          <a:ln cap="flat" cmpd="sng" w="127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100"/>
              <a:buFont typeface="Calibri"/>
              <a:buNone/>
            </a:pPr>
            <a:r>
              <a:rPr b="1" i="0" lang="en-US" sz="2100" u="none" cap="none" strike="noStrike">
                <a:solidFill>
                  <a:srgbClr val="FFFFFF"/>
                </a:solidFill>
                <a:latin typeface="Calibri"/>
                <a:ea typeface="Calibri"/>
                <a:cs typeface="Calibri"/>
                <a:sym typeface="Calibri"/>
              </a:rPr>
              <a:t>Etape de Normalisation</a:t>
            </a:r>
            <a:endParaRPr b="1" i="0" sz="2100" u="none" cap="none" strike="noStrike">
              <a:solidFill>
                <a:srgbClr val="FFFFFF"/>
              </a:solidFill>
              <a:latin typeface="Calibri"/>
              <a:ea typeface="Calibri"/>
              <a:cs typeface="Calibri"/>
              <a:sym typeface="Calibri"/>
            </a:endParaRPr>
          </a:p>
        </p:txBody>
      </p:sp>
      <p:graphicFrame>
        <p:nvGraphicFramePr>
          <p:cNvPr id="109" name="Google Shape;109;p6"/>
          <p:cNvGraphicFramePr/>
          <p:nvPr/>
        </p:nvGraphicFramePr>
        <p:xfrm>
          <a:off x="2089238" y="2999893"/>
          <a:ext cx="3000000" cy="3000000"/>
        </p:xfrm>
        <a:graphic>
          <a:graphicData uri="http://schemas.openxmlformats.org/drawingml/2006/table">
            <a:tbl>
              <a:tblPr>
                <a:noFill/>
                <a:tableStyleId>{DBD2E0CD-8DD2-4538-8E3E-777F6D1231C6}</a:tableStyleId>
              </a:tblPr>
              <a:tblGrid>
                <a:gridCol w="2484000"/>
                <a:gridCol w="2484000"/>
              </a:tblGrid>
              <a:tr h="370850">
                <a:tc>
                  <a:txBody>
                    <a:bodyPr/>
                    <a:lstStyle/>
                    <a:p>
                      <a:pPr indent="0" lvl="0" marL="0" marR="0" rtl="0" algn="ctr">
                        <a:spcBef>
                          <a:spcPts val="0"/>
                        </a:spcBef>
                        <a:spcAft>
                          <a:spcPts val="0"/>
                        </a:spcAft>
                        <a:buNone/>
                      </a:pPr>
                      <a:r>
                        <a:rPr lang="en-US" sz="1800" u="none" cap="none" strike="noStrike"/>
                        <a:t>Intrant</a:t>
                      </a:r>
                      <a:endParaRPr sz="18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A8D08C"/>
                    </a:solidFill>
                  </a:tcPr>
                </a:tc>
                <a:tc>
                  <a:txBody>
                    <a:bodyPr/>
                    <a:lstStyle/>
                    <a:p>
                      <a:pPr indent="0" lvl="0" marL="0" marR="0" rtl="0" algn="ctr">
                        <a:spcBef>
                          <a:spcPts val="0"/>
                        </a:spcBef>
                        <a:spcAft>
                          <a:spcPts val="0"/>
                        </a:spcAft>
                        <a:buNone/>
                      </a:pPr>
                      <a:r>
                        <a:rPr lang="en-US" sz="1800" u="none" cap="none" strike="noStrike"/>
                        <a:t>Sortie</a:t>
                      </a:r>
                      <a:endParaRPr sz="18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A8D08C"/>
                    </a:solidFill>
                  </a:tcPr>
                </a:tc>
              </a:tr>
              <a:tr h="370850">
                <a:tc>
                  <a:txBody>
                    <a:bodyPr/>
                    <a:lstStyle/>
                    <a:p>
                      <a:pPr indent="0" lvl="0" marL="0" marR="0" rtl="0" algn="ctr">
                        <a:spcBef>
                          <a:spcPts val="0"/>
                        </a:spcBef>
                        <a:spcAft>
                          <a:spcPts val="0"/>
                        </a:spcAft>
                        <a:buNone/>
                      </a:pPr>
                      <a:r>
                        <a:rPr lang="en-US" sz="1600" u="none" cap="none" strike="noStrike"/>
                        <a:t>Valeurs d’Indicateurs</a:t>
                      </a:r>
                      <a:endParaRPr sz="16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a:txBody>
                    <a:bodyPr/>
                    <a:lstStyle/>
                    <a:p>
                      <a:pPr indent="0" lvl="0" marL="0" marR="0" rtl="0" algn="ctr">
                        <a:spcBef>
                          <a:spcPts val="0"/>
                        </a:spcBef>
                        <a:spcAft>
                          <a:spcPts val="0"/>
                        </a:spcAft>
                        <a:buNone/>
                      </a:pPr>
                      <a:r>
                        <a:rPr lang="en-US" sz="1600" u="none" cap="none" strike="noStrike"/>
                        <a:t>Scores Normalisés</a:t>
                      </a:r>
                      <a:endParaRPr sz="16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r>
            </a:tbl>
          </a:graphicData>
        </a:graphic>
      </p:graphicFrame>
      <p:sp>
        <p:nvSpPr>
          <p:cNvPr id="110" name="Google Shape;110;p6"/>
          <p:cNvSpPr/>
          <p:nvPr/>
        </p:nvSpPr>
        <p:spPr>
          <a:xfrm>
            <a:off x="2089238" y="4175865"/>
            <a:ext cx="4968000" cy="360654"/>
          </a:xfrm>
          <a:prstGeom prst="rect">
            <a:avLst/>
          </a:prstGeom>
          <a:solidFill>
            <a:srgbClr val="F68B32"/>
          </a:solidFill>
          <a:ln cap="flat" cmpd="sng" w="127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100"/>
              <a:buFont typeface="Calibri"/>
              <a:buNone/>
            </a:pPr>
            <a:r>
              <a:rPr b="1" i="0" lang="en-US" sz="2100" u="none" cap="none" strike="noStrike">
                <a:solidFill>
                  <a:srgbClr val="FFFFFF"/>
                </a:solidFill>
                <a:latin typeface="Calibri"/>
                <a:ea typeface="Calibri"/>
                <a:cs typeface="Calibri"/>
                <a:sym typeface="Calibri"/>
              </a:rPr>
              <a:t>Agrégation</a:t>
            </a:r>
            <a:endParaRPr b="1" i="0" sz="2100" u="none" cap="none" strike="noStrike">
              <a:solidFill>
                <a:srgbClr val="FFFFFF"/>
              </a:solidFill>
              <a:latin typeface="Calibri"/>
              <a:ea typeface="Calibri"/>
              <a:cs typeface="Calibri"/>
              <a:sym typeface="Calibri"/>
            </a:endParaRPr>
          </a:p>
        </p:txBody>
      </p:sp>
      <p:graphicFrame>
        <p:nvGraphicFramePr>
          <p:cNvPr id="111" name="Google Shape;111;p6"/>
          <p:cNvGraphicFramePr/>
          <p:nvPr/>
        </p:nvGraphicFramePr>
        <p:xfrm>
          <a:off x="2089238" y="4576275"/>
          <a:ext cx="3000000" cy="3000000"/>
        </p:xfrm>
        <a:graphic>
          <a:graphicData uri="http://schemas.openxmlformats.org/drawingml/2006/table">
            <a:tbl>
              <a:tblPr>
                <a:noFill/>
                <a:tableStyleId>{DBD2E0CD-8DD2-4538-8E3E-777F6D1231C6}</a:tableStyleId>
              </a:tblPr>
              <a:tblGrid>
                <a:gridCol w="2475675"/>
                <a:gridCol w="2492325"/>
              </a:tblGrid>
              <a:tr h="370850">
                <a:tc>
                  <a:txBody>
                    <a:bodyPr/>
                    <a:lstStyle/>
                    <a:p>
                      <a:pPr indent="0" lvl="0" marL="0" marR="0" rtl="0" algn="ctr">
                        <a:spcBef>
                          <a:spcPts val="0"/>
                        </a:spcBef>
                        <a:spcAft>
                          <a:spcPts val="0"/>
                        </a:spcAft>
                        <a:buNone/>
                      </a:pPr>
                      <a:r>
                        <a:rPr lang="en-US" sz="1800" u="none" cap="none" strike="noStrike"/>
                        <a:t>Intrant</a:t>
                      </a:r>
                      <a:endParaRPr sz="18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A8D08C"/>
                    </a:solidFill>
                  </a:tcPr>
                </a:tc>
                <a:tc>
                  <a:txBody>
                    <a:bodyPr/>
                    <a:lstStyle/>
                    <a:p>
                      <a:pPr indent="0" lvl="0" marL="0" marR="0" rtl="0" algn="ctr">
                        <a:spcBef>
                          <a:spcPts val="0"/>
                        </a:spcBef>
                        <a:spcAft>
                          <a:spcPts val="0"/>
                        </a:spcAft>
                        <a:buNone/>
                      </a:pPr>
                      <a:r>
                        <a:rPr lang="en-US" sz="1800" u="none" cap="none" strike="noStrike"/>
                        <a:t>Sortie</a:t>
                      </a:r>
                      <a:endParaRPr sz="18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A8D08C"/>
                    </a:solidFill>
                  </a:tcPr>
                </a:tc>
              </a:tr>
              <a:tr h="370850">
                <a:tc>
                  <a:txBody>
                    <a:bodyPr/>
                    <a:lstStyle/>
                    <a:p>
                      <a:pPr indent="0" lvl="0" marL="0" marR="0" rtl="0" algn="ctr">
                        <a:spcBef>
                          <a:spcPts val="0"/>
                        </a:spcBef>
                        <a:spcAft>
                          <a:spcPts val="0"/>
                        </a:spcAft>
                        <a:buNone/>
                      </a:pPr>
                      <a:r>
                        <a:rPr lang="en-US" sz="1600" u="none" cap="none" strike="noStrike"/>
                        <a:t>Scores Normalisés</a:t>
                      </a:r>
                      <a:endParaRPr sz="16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a:txBody>
                    <a:bodyPr/>
                    <a:lstStyle/>
                    <a:p>
                      <a:pPr indent="0" lvl="0" marL="0" marR="0" rtl="0" algn="ctr">
                        <a:spcBef>
                          <a:spcPts val="0"/>
                        </a:spcBef>
                        <a:spcAft>
                          <a:spcPts val="0"/>
                        </a:spcAft>
                        <a:buNone/>
                      </a:pPr>
                      <a:r>
                        <a:rPr lang="en-US" sz="1600" u="none" cap="none" strike="noStrike"/>
                        <a:t>Score de Durabilité Final</a:t>
                      </a:r>
                      <a:endParaRPr sz="1600" u="none" cap="none" strike="noStrike"/>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r>
            </a:tbl>
          </a:graphicData>
        </a:graphic>
      </p:graphicFrame>
      <p:sp>
        <p:nvSpPr>
          <p:cNvPr id="112" name="Google Shape;112;p6"/>
          <p:cNvSpPr/>
          <p:nvPr/>
        </p:nvSpPr>
        <p:spPr>
          <a:xfrm>
            <a:off x="2089238" y="5722832"/>
            <a:ext cx="4968000" cy="377700"/>
          </a:xfrm>
          <a:prstGeom prst="rect">
            <a:avLst/>
          </a:prstGeom>
          <a:solidFill>
            <a:srgbClr val="385623"/>
          </a:solidFill>
          <a:ln cap="flat" cmpd="sng" w="127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100">
                <a:solidFill>
                  <a:srgbClr val="FFFFFF"/>
                </a:solidFill>
                <a:latin typeface="Calibri"/>
                <a:ea typeface="Calibri"/>
                <a:cs typeface="Calibri"/>
                <a:sym typeface="Calibri"/>
              </a:rPr>
              <a:t>SCORE FINAL </a:t>
            </a:r>
            <a:endParaRPr b="1" i="0" sz="2100" u="none" cap="none" strike="noStrike">
              <a:solidFill>
                <a:srgbClr val="FFFFFF"/>
              </a:solidFill>
              <a:latin typeface="Calibri"/>
              <a:ea typeface="Calibri"/>
              <a:cs typeface="Calibri"/>
              <a:sym typeface="Calibri"/>
            </a:endParaRPr>
          </a:p>
        </p:txBody>
      </p:sp>
      <p:sp>
        <p:nvSpPr>
          <p:cNvPr id="113" name="Google Shape;113;p6"/>
          <p:cNvSpPr/>
          <p:nvPr/>
        </p:nvSpPr>
        <p:spPr>
          <a:xfrm>
            <a:off x="4354578" y="2127431"/>
            <a:ext cx="437321" cy="357809"/>
          </a:xfrm>
          <a:prstGeom prst="downArrow">
            <a:avLst>
              <a:gd fmla="val 50000" name="adj1"/>
              <a:gd fmla="val 50000" name="adj2"/>
            </a:avLst>
          </a:prstGeom>
          <a:solidFill>
            <a:srgbClr val="548135"/>
          </a:solidFill>
          <a:ln cap="flat" cmpd="sng" w="127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14" name="Google Shape;114;p6"/>
          <p:cNvSpPr/>
          <p:nvPr/>
        </p:nvSpPr>
        <p:spPr>
          <a:xfrm>
            <a:off x="4354578" y="3780209"/>
            <a:ext cx="437321" cy="357809"/>
          </a:xfrm>
          <a:prstGeom prst="downArrow">
            <a:avLst>
              <a:gd fmla="val 50000" name="adj1"/>
              <a:gd fmla="val 50000" name="adj2"/>
            </a:avLst>
          </a:prstGeom>
          <a:solidFill>
            <a:srgbClr val="548135"/>
          </a:solidFill>
          <a:ln cap="flat" cmpd="sng" w="127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15" name="Google Shape;115;p6"/>
          <p:cNvSpPr/>
          <p:nvPr/>
        </p:nvSpPr>
        <p:spPr>
          <a:xfrm>
            <a:off x="4354578" y="5339672"/>
            <a:ext cx="437321" cy="357809"/>
          </a:xfrm>
          <a:prstGeom prst="downArrow">
            <a:avLst>
              <a:gd fmla="val 50000" name="adj1"/>
              <a:gd fmla="val 50000" name="adj2"/>
            </a:avLst>
          </a:prstGeom>
          <a:solidFill>
            <a:srgbClr val="548135"/>
          </a:solidFill>
          <a:ln cap="flat" cmpd="sng" w="12700">
            <a:solidFill>
              <a:srgbClr val="3856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16" name="Google Shape;116;p6"/>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117" name="Google Shape;117;p6"/>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123" name="Google Shape;123;p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4" name="Google Shape;124;p7"/>
          <p:cNvSpPr/>
          <p:nvPr/>
        </p:nvSpPr>
        <p:spPr>
          <a:xfrm>
            <a:off x="113751" y="772311"/>
            <a:ext cx="3719223"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1: Caractérisation</a:t>
            </a:r>
            <a:endParaRPr b="1" sz="2800">
              <a:solidFill>
                <a:schemeClr val="dk1"/>
              </a:solidFill>
              <a:latin typeface="Calibri"/>
              <a:ea typeface="Calibri"/>
              <a:cs typeface="Calibri"/>
              <a:sym typeface="Calibri"/>
            </a:endParaRPr>
          </a:p>
        </p:txBody>
      </p:sp>
      <p:sp>
        <p:nvSpPr>
          <p:cNvPr id="125" name="Google Shape;125;p7"/>
          <p:cNvSpPr txBox="1"/>
          <p:nvPr/>
        </p:nvSpPr>
        <p:spPr>
          <a:xfrm>
            <a:off x="6235317" y="5175041"/>
            <a:ext cx="2533650" cy="1138773"/>
          </a:xfrm>
          <a:prstGeom prst="rect">
            <a:avLst/>
          </a:prstGeom>
          <a:solidFill>
            <a:schemeClr val="accent3"/>
          </a:solidFill>
          <a:ln cap="flat" cmpd="sng" w="25400">
            <a:solidFill>
              <a:srgbClr val="71884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lt1"/>
                </a:solidFill>
                <a:latin typeface="Calibri"/>
                <a:ea typeface="Calibri"/>
                <a:cs typeface="Calibri"/>
                <a:sym typeface="Calibri"/>
              </a:rPr>
              <a:t>Ensemble de valeurs numériques</a:t>
            </a:r>
            <a:endParaRPr sz="2000">
              <a:solidFill>
                <a:schemeClr val="lt1"/>
              </a:solidFill>
              <a:latin typeface="Calibri"/>
              <a:ea typeface="Calibri"/>
              <a:cs typeface="Calibri"/>
              <a:sym typeface="Calibri"/>
            </a:endParaRPr>
          </a:p>
          <a:p>
            <a:pPr indent="0" lvl="0" marL="0" marR="0" rtl="0" algn="ctr">
              <a:spcBef>
                <a:spcPts val="0"/>
              </a:spcBef>
              <a:spcAft>
                <a:spcPts val="0"/>
              </a:spcAft>
              <a:buNone/>
            </a:pPr>
            <a:r>
              <a:rPr lang="en-US" sz="1400">
                <a:solidFill>
                  <a:schemeClr val="lt1"/>
                </a:solidFill>
                <a:latin typeface="Calibri"/>
                <a:ea typeface="Calibri"/>
                <a:cs typeface="Calibri"/>
                <a:sym typeface="Calibri"/>
              </a:rPr>
              <a:t>Représentant la performance de la zone urbaine</a:t>
            </a:r>
            <a:endParaRPr sz="1400">
              <a:solidFill>
                <a:schemeClr val="lt1"/>
              </a:solidFill>
              <a:latin typeface="Calibri"/>
              <a:ea typeface="Calibri"/>
              <a:cs typeface="Calibri"/>
              <a:sym typeface="Calibri"/>
            </a:endParaRPr>
          </a:p>
        </p:txBody>
      </p:sp>
      <p:grpSp>
        <p:nvGrpSpPr>
          <p:cNvPr id="126" name="Google Shape;126;p7"/>
          <p:cNvGrpSpPr/>
          <p:nvPr/>
        </p:nvGrpSpPr>
        <p:grpSpPr>
          <a:xfrm>
            <a:off x="2847252" y="2644518"/>
            <a:ext cx="3355140" cy="2705498"/>
            <a:chOff x="2847252" y="2720719"/>
            <a:chExt cx="3355140" cy="2394115"/>
          </a:xfrm>
        </p:grpSpPr>
        <p:sp>
          <p:nvSpPr>
            <p:cNvPr id="127" name="Google Shape;127;p7"/>
            <p:cNvSpPr/>
            <p:nvPr/>
          </p:nvSpPr>
          <p:spPr>
            <a:xfrm>
              <a:off x="2938121" y="3904750"/>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7"/>
            <p:cNvSpPr txBox="1"/>
            <p:nvPr/>
          </p:nvSpPr>
          <p:spPr>
            <a:xfrm>
              <a:off x="2847252" y="3834771"/>
              <a:ext cx="3355140" cy="12800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Attribuer une valeur numérique ou une description</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Données expérimentales ou </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Données de conception</a:t>
              </a:r>
              <a:endParaRPr sz="1400">
                <a:solidFill>
                  <a:schemeClr val="dk1"/>
                </a:solidFill>
                <a:latin typeface="Calibri"/>
                <a:ea typeface="Calibri"/>
                <a:cs typeface="Calibri"/>
                <a:sym typeface="Calibri"/>
              </a:endParaRPr>
            </a:p>
          </p:txBody>
        </p:sp>
        <p:sp>
          <p:nvSpPr>
            <p:cNvPr id="129" name="Google Shape;129;p7"/>
            <p:cNvSpPr/>
            <p:nvPr/>
          </p:nvSpPr>
          <p:spPr>
            <a:xfrm>
              <a:off x="2938121" y="2720719"/>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30" name="Google Shape;130;p7"/>
            <p:cNvSpPr txBox="1"/>
            <p:nvPr/>
          </p:nvSpPr>
          <p:spPr>
            <a:xfrm>
              <a:off x="2946748" y="3017171"/>
              <a:ext cx="3213100" cy="61555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Définir les indicateurs</a:t>
              </a:r>
              <a:r>
                <a:rPr b="1" lang="en-US" sz="1600">
                  <a:solidFill>
                    <a:schemeClr val="dk1"/>
                  </a:solidFill>
                  <a:latin typeface="Calibri"/>
                  <a:ea typeface="Calibri"/>
                  <a:cs typeface="Calibri"/>
                  <a:sym typeface="Calibri"/>
                </a:rPr>
                <a:t> </a:t>
              </a:r>
              <a:endParaRPr b="1" sz="1600">
                <a:solidFill>
                  <a:schemeClr val="dk1"/>
                </a:solidFill>
                <a:latin typeface="Calibri"/>
                <a:ea typeface="Calibri"/>
                <a:cs typeface="Calibri"/>
                <a:sym typeface="Calibri"/>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Quantitatifs ou qualitatifs</a:t>
              </a:r>
              <a:endParaRPr sz="1400">
                <a:solidFill>
                  <a:schemeClr val="dk1"/>
                </a:solidFill>
                <a:latin typeface="Calibri"/>
                <a:ea typeface="Calibri"/>
                <a:cs typeface="Calibri"/>
                <a:sym typeface="Calibri"/>
              </a:endParaRPr>
            </a:p>
          </p:txBody>
        </p:sp>
      </p:grpSp>
      <p:grpSp>
        <p:nvGrpSpPr>
          <p:cNvPr id="131" name="Google Shape;131;p7"/>
          <p:cNvGrpSpPr/>
          <p:nvPr/>
        </p:nvGrpSpPr>
        <p:grpSpPr>
          <a:xfrm>
            <a:off x="-8056" y="1451681"/>
            <a:ext cx="3467100" cy="892552"/>
            <a:chOff x="-36631" y="1118306"/>
            <a:chExt cx="3467100" cy="892552"/>
          </a:xfrm>
        </p:grpSpPr>
        <p:sp>
          <p:nvSpPr>
            <p:cNvPr id="132" name="Google Shape;132;p7"/>
            <p:cNvSpPr/>
            <p:nvPr/>
          </p:nvSpPr>
          <p:spPr>
            <a:xfrm>
              <a:off x="257908" y="1118306"/>
              <a:ext cx="2974302" cy="892552"/>
            </a:xfrm>
            <a:prstGeom prst="rect">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33" name="Google Shape;133;p7"/>
            <p:cNvSpPr txBox="1"/>
            <p:nvPr/>
          </p:nvSpPr>
          <p:spPr>
            <a:xfrm>
              <a:off x="-36631" y="1152009"/>
              <a:ext cx="3467100" cy="800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 </a:t>
              </a:r>
              <a:r>
                <a:rPr b="1" lang="en-US" sz="2000">
                  <a:solidFill>
                    <a:schemeClr val="dk1"/>
                  </a:solidFill>
                  <a:latin typeface="Calibri"/>
                  <a:ea typeface="Calibri"/>
                  <a:cs typeface="Calibri"/>
                  <a:sym typeface="Calibri"/>
                </a:rPr>
                <a:t>Sélection</a:t>
              </a:r>
              <a:r>
                <a:rPr b="1" lang="en-US" sz="2000">
                  <a:solidFill>
                    <a:schemeClr val="dk1"/>
                  </a:solidFill>
                  <a:latin typeface="Calibri"/>
                  <a:ea typeface="Calibri"/>
                  <a:cs typeface="Calibri"/>
                  <a:sym typeface="Calibri"/>
                </a:rPr>
                <a:t> des critères actifs </a:t>
              </a:r>
              <a:endParaRPr b="1" sz="2000">
                <a:solidFill>
                  <a:schemeClr val="dk1"/>
                </a:solidFill>
                <a:latin typeface="Calibri"/>
                <a:ea typeface="Calibri"/>
                <a:cs typeface="Calibri"/>
                <a:sym typeface="Calibri"/>
              </a:endParaRPr>
            </a:p>
            <a:p>
              <a:pPr indent="0" lvl="0" marL="0" marR="0" rtl="0" algn="ctr">
                <a:spcBef>
                  <a:spcPts val="0"/>
                </a:spcBef>
                <a:spcAft>
                  <a:spcPts val="0"/>
                </a:spcAft>
                <a:buNone/>
              </a:pPr>
              <a:r>
                <a:rPr lang="en-US"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 Les KPIs sont obligatoires</a:t>
              </a:r>
              <a:endParaRPr sz="1400">
                <a:solidFill>
                  <a:schemeClr val="dk1"/>
                </a:solidFill>
                <a:latin typeface="Calibri"/>
                <a:ea typeface="Calibri"/>
                <a:cs typeface="Calibri"/>
                <a:sym typeface="Calibri"/>
              </a:endParaRPr>
            </a:p>
          </p:txBody>
        </p:sp>
      </p:grpSp>
      <p:sp>
        <p:nvSpPr>
          <p:cNvPr id="134" name="Google Shape;134;p7"/>
          <p:cNvSpPr/>
          <p:nvPr/>
        </p:nvSpPr>
        <p:spPr>
          <a:xfrm rot="2815385">
            <a:off x="2676957" y="2493762"/>
            <a:ext cx="375138" cy="286919"/>
          </a:xfrm>
          <a:prstGeom prst="rightArrow">
            <a:avLst>
              <a:gd fmla="val 50000" name="adj1"/>
              <a:gd fmla="val 50000" name="adj2"/>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7"/>
          <p:cNvSpPr/>
          <p:nvPr/>
        </p:nvSpPr>
        <p:spPr>
          <a:xfrm rot="2815385">
            <a:off x="6122949" y="4788412"/>
            <a:ext cx="375138" cy="286919"/>
          </a:xfrm>
          <a:prstGeom prst="rightArrow">
            <a:avLst>
              <a:gd fmla="val 50000" name="adj1"/>
              <a:gd fmla="val 50000" name="adj2"/>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36" name="Google Shape;136;p7"/>
          <p:cNvSpPr txBox="1"/>
          <p:nvPr/>
        </p:nvSpPr>
        <p:spPr>
          <a:xfrm>
            <a:off x="2222499" y="6161479"/>
            <a:ext cx="3730626" cy="172646"/>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137" name="Google Shape;137;p7"/>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143" name="Google Shape;143;p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4" name="Google Shape;144;p8"/>
          <p:cNvSpPr/>
          <p:nvPr/>
        </p:nvSpPr>
        <p:spPr>
          <a:xfrm>
            <a:off x="113751" y="772311"/>
            <a:ext cx="714541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145" name="Google Shape;145;p8"/>
          <p:cNvSpPr txBox="1"/>
          <p:nvPr/>
        </p:nvSpPr>
        <p:spPr>
          <a:xfrm>
            <a:off x="6235317" y="5175041"/>
            <a:ext cx="2533650" cy="1138773"/>
          </a:xfrm>
          <a:prstGeom prst="rect">
            <a:avLst/>
          </a:prstGeom>
          <a:solidFill>
            <a:schemeClr val="accent3"/>
          </a:solidFill>
          <a:ln cap="flat" cmpd="sng" w="25400">
            <a:solidFill>
              <a:srgbClr val="71884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lt1"/>
                </a:solidFill>
                <a:latin typeface="Calibri"/>
                <a:ea typeface="Calibri"/>
                <a:cs typeface="Calibri"/>
                <a:sym typeface="Calibri"/>
              </a:rPr>
              <a:t>Ensemble de valeurs </a:t>
            </a:r>
            <a:endParaRPr/>
          </a:p>
          <a:p>
            <a:pPr indent="0" lvl="0" marL="0" marR="0" rtl="0" algn="ctr">
              <a:spcBef>
                <a:spcPts val="0"/>
              </a:spcBef>
              <a:spcAft>
                <a:spcPts val="0"/>
              </a:spcAft>
              <a:buNone/>
            </a:pPr>
            <a:r>
              <a:rPr b="1" lang="en-US" sz="2000">
                <a:solidFill>
                  <a:schemeClr val="lt1"/>
                </a:solidFill>
                <a:latin typeface="Calibri"/>
                <a:ea typeface="Calibri"/>
                <a:cs typeface="Calibri"/>
                <a:sym typeface="Calibri"/>
              </a:rPr>
              <a:t>numériques</a:t>
            </a:r>
            <a:endParaRPr sz="2000">
              <a:solidFill>
                <a:schemeClr val="lt1"/>
              </a:solidFill>
              <a:latin typeface="Calibri"/>
              <a:ea typeface="Calibri"/>
              <a:cs typeface="Calibri"/>
              <a:sym typeface="Calibri"/>
            </a:endParaRPr>
          </a:p>
          <a:p>
            <a:pPr indent="0" lvl="0" marL="0" marR="0" rtl="0" algn="ctr">
              <a:spcBef>
                <a:spcPts val="0"/>
              </a:spcBef>
              <a:spcAft>
                <a:spcPts val="0"/>
              </a:spcAft>
              <a:buNone/>
            </a:pPr>
            <a:r>
              <a:rPr lang="en-US" sz="1400">
                <a:solidFill>
                  <a:schemeClr val="lt1"/>
                </a:solidFill>
                <a:latin typeface="Calibri"/>
                <a:ea typeface="Calibri"/>
                <a:cs typeface="Calibri"/>
                <a:sym typeface="Calibri"/>
              </a:rPr>
              <a:t>Valeurs entre  </a:t>
            </a:r>
            <a:endParaRPr/>
          </a:p>
          <a:p>
            <a:pPr indent="0" lvl="0" marL="0" marR="0" rtl="0" algn="ctr">
              <a:spcBef>
                <a:spcPts val="0"/>
              </a:spcBef>
              <a:spcAft>
                <a:spcPts val="0"/>
              </a:spcAft>
              <a:buNone/>
            </a:pPr>
            <a:r>
              <a:rPr lang="en-US" sz="1400">
                <a:solidFill>
                  <a:schemeClr val="lt1"/>
                </a:solidFill>
                <a:latin typeface="Calibri"/>
                <a:ea typeface="Calibri"/>
                <a:cs typeface="Calibri"/>
                <a:sym typeface="Calibri"/>
              </a:rPr>
              <a:t>-1 et +5</a:t>
            </a:r>
            <a:endParaRPr sz="1400">
              <a:solidFill>
                <a:schemeClr val="lt1"/>
              </a:solidFill>
              <a:latin typeface="Calibri"/>
              <a:ea typeface="Calibri"/>
              <a:cs typeface="Calibri"/>
              <a:sym typeface="Calibri"/>
            </a:endParaRPr>
          </a:p>
        </p:txBody>
      </p:sp>
      <p:grpSp>
        <p:nvGrpSpPr>
          <p:cNvPr id="146" name="Google Shape;146;p8"/>
          <p:cNvGrpSpPr/>
          <p:nvPr/>
        </p:nvGrpSpPr>
        <p:grpSpPr>
          <a:xfrm>
            <a:off x="2938121" y="2644519"/>
            <a:ext cx="3213100" cy="2371258"/>
            <a:chOff x="2938121" y="2720719"/>
            <a:chExt cx="3213100" cy="2371258"/>
          </a:xfrm>
        </p:grpSpPr>
        <p:sp>
          <p:nvSpPr>
            <p:cNvPr id="147" name="Google Shape;147;p8"/>
            <p:cNvSpPr/>
            <p:nvPr/>
          </p:nvSpPr>
          <p:spPr>
            <a:xfrm>
              <a:off x="2938121" y="3904750"/>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8"/>
            <p:cNvSpPr txBox="1"/>
            <p:nvPr/>
          </p:nvSpPr>
          <p:spPr>
            <a:xfrm>
              <a:off x="3097419" y="4094140"/>
              <a:ext cx="2949161"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HIB, LIB ou Qualitative</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fonction de normalisation ou une description qualitative</a:t>
              </a:r>
              <a:endParaRPr sz="1400">
                <a:solidFill>
                  <a:schemeClr val="dk1"/>
                </a:solidFill>
                <a:latin typeface="Calibri"/>
                <a:ea typeface="Calibri"/>
                <a:cs typeface="Calibri"/>
                <a:sym typeface="Calibri"/>
              </a:endParaRPr>
            </a:p>
          </p:txBody>
        </p:sp>
        <p:sp>
          <p:nvSpPr>
            <p:cNvPr id="149" name="Google Shape;149;p8"/>
            <p:cNvSpPr/>
            <p:nvPr/>
          </p:nvSpPr>
          <p:spPr>
            <a:xfrm>
              <a:off x="2938121" y="2720719"/>
              <a:ext cx="3213100" cy="1187227"/>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8"/>
            <p:cNvSpPr txBox="1"/>
            <p:nvPr/>
          </p:nvSpPr>
          <p:spPr>
            <a:xfrm>
              <a:off x="2938121" y="2858962"/>
              <a:ext cx="3213100"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Dimensionalisation et remise à l'échelle</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dans un intervalle convenable</a:t>
              </a:r>
              <a:endParaRPr sz="1400">
                <a:solidFill>
                  <a:schemeClr val="dk1"/>
                </a:solidFill>
                <a:latin typeface="Calibri"/>
                <a:ea typeface="Calibri"/>
                <a:cs typeface="Calibri"/>
                <a:sym typeface="Calibri"/>
              </a:endParaRPr>
            </a:p>
          </p:txBody>
        </p:sp>
      </p:grpSp>
      <p:grpSp>
        <p:nvGrpSpPr>
          <p:cNvPr id="151" name="Google Shape;151;p8"/>
          <p:cNvGrpSpPr/>
          <p:nvPr/>
        </p:nvGrpSpPr>
        <p:grpSpPr>
          <a:xfrm>
            <a:off x="-8056" y="1451681"/>
            <a:ext cx="3183742" cy="892552"/>
            <a:chOff x="-36631" y="1118306"/>
            <a:chExt cx="3183742" cy="892552"/>
          </a:xfrm>
        </p:grpSpPr>
        <p:sp>
          <p:nvSpPr>
            <p:cNvPr id="152" name="Google Shape;152;p8"/>
            <p:cNvSpPr/>
            <p:nvPr/>
          </p:nvSpPr>
          <p:spPr>
            <a:xfrm>
              <a:off x="257908" y="1118306"/>
              <a:ext cx="2645763" cy="892552"/>
            </a:xfrm>
            <a:prstGeom prst="rect">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53" name="Google Shape;153;p8"/>
            <p:cNvSpPr txBox="1"/>
            <p:nvPr/>
          </p:nvSpPr>
          <p:spPr>
            <a:xfrm>
              <a:off x="-36631" y="1152009"/>
              <a:ext cx="3183742"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Valeurs des Indicateurs</a:t>
              </a:r>
              <a:endParaRPr/>
            </a:p>
            <a:p>
              <a:pPr indent="0" lvl="0" marL="0" marR="0" rtl="0" algn="ctr">
                <a:spcBef>
                  <a:spcPts val="0"/>
                </a:spcBef>
                <a:spcAft>
                  <a:spcPts val="0"/>
                </a:spcAft>
                <a:buNone/>
              </a:pPr>
              <a:r>
                <a:rPr lang="en-US" sz="200">
                  <a:solidFill>
                    <a:schemeClr val="dk1"/>
                  </a:solidFill>
                  <a:latin typeface="Calibri"/>
                  <a:ea typeface="Calibri"/>
                  <a:cs typeface="Calibri"/>
                  <a:sym typeface="Calibri"/>
                </a:rPr>
                <a:t> </a:t>
              </a:r>
              <a:endParaRPr/>
            </a:p>
            <a:p>
              <a:pPr indent="0" lvl="0" marL="0" marR="0" rtl="0" algn="ctr">
                <a:spcBef>
                  <a:spcPts val="0"/>
                </a:spcBef>
                <a:spcAft>
                  <a:spcPts val="0"/>
                </a:spcAft>
                <a:buNone/>
              </a:pPr>
              <a:r>
                <a:rPr lang="en-US" sz="1400">
                  <a:solidFill>
                    <a:schemeClr val="dk1"/>
                  </a:solidFill>
                  <a:latin typeface="Calibri"/>
                  <a:ea typeface="Calibri"/>
                  <a:cs typeface="Calibri"/>
                  <a:sym typeface="Calibri"/>
                </a:rPr>
                <a:t>quantitatifs ou qualitatifs</a:t>
              </a:r>
              <a:endParaRPr/>
            </a:p>
            <a:p>
              <a:pPr indent="0" lvl="0" marL="0" marR="0" rtl="0" algn="ctr">
                <a:spcBef>
                  <a:spcPts val="0"/>
                </a:spcBef>
                <a:spcAft>
                  <a:spcPts val="0"/>
                </a:spcAft>
                <a:buNone/>
              </a:pPr>
              <a:r>
                <a:rPr lang="en-US" sz="800">
                  <a:solidFill>
                    <a:schemeClr val="dk1"/>
                  </a:solidFill>
                  <a:latin typeface="Calibri"/>
                  <a:ea typeface="Calibri"/>
                  <a:cs typeface="Calibri"/>
                  <a:sym typeface="Calibri"/>
                </a:rPr>
                <a:t> </a:t>
              </a:r>
              <a:endParaRPr/>
            </a:p>
          </p:txBody>
        </p:sp>
      </p:grpSp>
      <p:sp>
        <p:nvSpPr>
          <p:cNvPr id="154" name="Google Shape;154;p8"/>
          <p:cNvSpPr/>
          <p:nvPr/>
        </p:nvSpPr>
        <p:spPr>
          <a:xfrm rot="2815385">
            <a:off x="2676957" y="2493762"/>
            <a:ext cx="375138" cy="286919"/>
          </a:xfrm>
          <a:prstGeom prst="rightArrow">
            <a:avLst>
              <a:gd fmla="val 50000" name="adj1"/>
              <a:gd fmla="val 50000" name="adj2"/>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8"/>
          <p:cNvSpPr/>
          <p:nvPr/>
        </p:nvSpPr>
        <p:spPr>
          <a:xfrm rot="2815385">
            <a:off x="6122949" y="4788412"/>
            <a:ext cx="375138" cy="286919"/>
          </a:xfrm>
          <a:prstGeom prst="rightArrow">
            <a:avLst>
              <a:gd fmla="val 50000" name="adj1"/>
              <a:gd fmla="val 50000" name="adj2"/>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8"/>
          <p:cNvSpPr txBox="1"/>
          <p:nvPr/>
        </p:nvSpPr>
        <p:spPr>
          <a:xfrm>
            <a:off x="2251074" y="6172200"/>
            <a:ext cx="3149601"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157" name="Google Shape;157;p8"/>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3200"/>
              <a:buFont typeface="Calibri"/>
              <a:buNone/>
            </a:pPr>
            <a:r>
              <a:rPr lang="en-US"/>
              <a:t>SMC SNTool – Echelle du Quartier</a:t>
            </a:r>
            <a:endParaRPr/>
          </a:p>
        </p:txBody>
      </p:sp>
      <p:sp>
        <p:nvSpPr>
          <p:cNvPr id="163" name="Google Shape;163;p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4" name="Google Shape;164;p9"/>
          <p:cNvSpPr/>
          <p:nvPr/>
        </p:nvSpPr>
        <p:spPr>
          <a:xfrm>
            <a:off x="113751" y="772311"/>
            <a:ext cx="714541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Calibri"/>
                <a:ea typeface="Calibri"/>
                <a:cs typeface="Calibri"/>
                <a:sym typeface="Calibri"/>
              </a:rPr>
              <a:t>Etape 2: Normalisation ou Attribution de Score</a:t>
            </a:r>
            <a:endParaRPr b="1" sz="2800">
              <a:solidFill>
                <a:schemeClr val="dk1"/>
              </a:solidFill>
              <a:latin typeface="Calibri"/>
              <a:ea typeface="Calibri"/>
              <a:cs typeface="Calibri"/>
              <a:sym typeface="Calibri"/>
            </a:endParaRPr>
          </a:p>
        </p:txBody>
      </p:sp>
      <p:sp>
        <p:nvSpPr>
          <p:cNvPr id="165" name="Google Shape;165;p9"/>
          <p:cNvSpPr txBox="1"/>
          <p:nvPr/>
        </p:nvSpPr>
        <p:spPr>
          <a:xfrm>
            <a:off x="250825" y="1165770"/>
            <a:ext cx="8605837"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chemeClr val="dk1"/>
                </a:solidFill>
                <a:latin typeface="Calibri"/>
                <a:ea typeface="Calibri"/>
                <a:cs typeface="Calibri"/>
                <a:sym typeface="Calibri"/>
              </a:rPr>
              <a:t>Scores Normalisés</a:t>
            </a:r>
            <a:endParaRPr sz="2400">
              <a:solidFill>
                <a:schemeClr val="dk1"/>
              </a:solidFill>
              <a:latin typeface="Calibri"/>
              <a:ea typeface="Calibri"/>
              <a:cs typeface="Calibri"/>
              <a:sym typeface="Calibri"/>
            </a:endParaRPr>
          </a:p>
        </p:txBody>
      </p:sp>
      <p:grpSp>
        <p:nvGrpSpPr>
          <p:cNvPr id="166" name="Google Shape;166;p9"/>
          <p:cNvGrpSpPr/>
          <p:nvPr/>
        </p:nvGrpSpPr>
        <p:grpSpPr>
          <a:xfrm>
            <a:off x="250825" y="1584656"/>
            <a:ext cx="10350497" cy="4404602"/>
            <a:chOff x="288399" y="1681902"/>
            <a:chExt cx="10350497" cy="4404602"/>
          </a:xfrm>
        </p:grpSpPr>
        <p:grpSp>
          <p:nvGrpSpPr>
            <p:cNvPr id="167" name="Google Shape;167;p9"/>
            <p:cNvGrpSpPr/>
            <p:nvPr/>
          </p:nvGrpSpPr>
          <p:grpSpPr>
            <a:xfrm>
              <a:off x="288399" y="1681902"/>
              <a:ext cx="10259483" cy="493001"/>
              <a:chOff x="-1134000" y="1631103"/>
              <a:chExt cx="10259483" cy="493001"/>
            </a:xfrm>
          </p:grpSpPr>
          <p:sp>
            <p:nvSpPr>
              <p:cNvPr id="168" name="Google Shape;168;p9"/>
              <p:cNvSpPr/>
              <p:nvPr/>
            </p:nvSpPr>
            <p:spPr>
              <a:xfrm>
                <a:off x="921814" y="1631103"/>
                <a:ext cx="5224986" cy="493001"/>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9"/>
              <p:cNvSpPr/>
              <p:nvPr/>
            </p:nvSpPr>
            <p:spPr>
              <a:xfrm>
                <a:off x="113768" y="1631103"/>
                <a:ext cx="712796" cy="493001"/>
              </a:xfrm>
              <a:prstGeom prst="hexagon">
                <a:avLst>
                  <a:gd fmla="val 25000" name="adj"/>
                  <a:gd fmla="val 115470" name="vf"/>
                </a:avLst>
              </a:prstGeom>
              <a:gradFill>
                <a:gsLst>
                  <a:gs pos="0">
                    <a:srgbClr val="759336"/>
                  </a:gs>
                  <a:gs pos="80000">
                    <a:srgbClr val="99C247"/>
                  </a:gs>
                  <a:gs pos="100000">
                    <a:srgbClr val="9BC545"/>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 name="Google Shape;170;p9"/>
              <p:cNvSpPr txBox="1"/>
              <p:nvPr/>
            </p:nvSpPr>
            <p:spPr>
              <a:xfrm>
                <a:off x="-1134000" y="1673209"/>
                <a:ext cx="321310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-1</a:t>
                </a:r>
                <a:endParaRPr sz="2000">
                  <a:solidFill>
                    <a:schemeClr val="dk1"/>
                  </a:solidFill>
                  <a:latin typeface="Calibri"/>
                  <a:ea typeface="Calibri"/>
                  <a:cs typeface="Calibri"/>
                  <a:sym typeface="Calibri"/>
                </a:endParaRPr>
              </a:p>
            </p:txBody>
          </p:sp>
          <p:sp>
            <p:nvSpPr>
              <p:cNvPr id="171" name="Google Shape;171;p9"/>
              <p:cNvSpPr txBox="1"/>
              <p:nvPr/>
            </p:nvSpPr>
            <p:spPr>
              <a:xfrm>
                <a:off x="1001716" y="1709192"/>
                <a:ext cx="812376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En dessous </a:t>
                </a:r>
                <a:r>
                  <a:rPr lang="en-US" sz="1800">
                    <a:solidFill>
                      <a:schemeClr val="dk1"/>
                    </a:solidFill>
                    <a:latin typeface="Calibri"/>
                    <a:ea typeface="Calibri"/>
                    <a:cs typeface="Calibri"/>
                    <a:sym typeface="Calibri"/>
                  </a:rPr>
                  <a:t>de la performance minimale acceptable</a:t>
                </a:r>
                <a:endParaRPr sz="1800">
                  <a:solidFill>
                    <a:schemeClr val="dk1"/>
                  </a:solidFill>
                  <a:latin typeface="Calibri"/>
                  <a:ea typeface="Calibri"/>
                  <a:cs typeface="Calibri"/>
                  <a:sym typeface="Calibri"/>
                </a:endParaRPr>
              </a:p>
            </p:txBody>
          </p:sp>
        </p:grpSp>
        <p:grpSp>
          <p:nvGrpSpPr>
            <p:cNvPr id="172" name="Google Shape;172;p9"/>
            <p:cNvGrpSpPr/>
            <p:nvPr/>
          </p:nvGrpSpPr>
          <p:grpSpPr>
            <a:xfrm>
              <a:off x="288399" y="2325369"/>
              <a:ext cx="10261067" cy="509935"/>
              <a:chOff x="-1117067" y="2325369"/>
              <a:chExt cx="10261067" cy="509935"/>
            </a:xfrm>
          </p:grpSpPr>
          <p:sp>
            <p:nvSpPr>
              <p:cNvPr id="173" name="Google Shape;173;p9"/>
              <p:cNvSpPr/>
              <p:nvPr/>
            </p:nvSpPr>
            <p:spPr>
              <a:xfrm>
                <a:off x="938747" y="2342303"/>
                <a:ext cx="5224986" cy="493001"/>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9"/>
              <p:cNvSpPr txBox="1"/>
              <p:nvPr/>
            </p:nvSpPr>
            <p:spPr>
              <a:xfrm>
                <a:off x="1020233" y="2416500"/>
                <a:ext cx="812376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performance </a:t>
                </a:r>
                <a:r>
                  <a:rPr b="1" lang="en-US" sz="1800">
                    <a:solidFill>
                      <a:schemeClr val="dk1"/>
                    </a:solidFill>
                    <a:latin typeface="Calibri"/>
                    <a:ea typeface="Calibri"/>
                    <a:cs typeface="Calibri"/>
                    <a:sym typeface="Calibri"/>
                  </a:rPr>
                  <a:t>minimale</a:t>
                </a:r>
                <a:r>
                  <a:rPr lang="en-US" sz="1800">
                    <a:solidFill>
                      <a:schemeClr val="dk1"/>
                    </a:solidFill>
                    <a:latin typeface="Calibri"/>
                    <a:ea typeface="Calibri"/>
                    <a:cs typeface="Calibri"/>
                    <a:sym typeface="Calibri"/>
                  </a:rPr>
                  <a:t> acceptable</a:t>
                </a:r>
                <a:endParaRPr sz="1800">
                  <a:solidFill>
                    <a:schemeClr val="dk1"/>
                  </a:solidFill>
                  <a:latin typeface="Calibri"/>
                  <a:ea typeface="Calibri"/>
                  <a:cs typeface="Calibri"/>
                  <a:sym typeface="Calibri"/>
                </a:endParaRPr>
              </a:p>
            </p:txBody>
          </p:sp>
          <p:sp>
            <p:nvSpPr>
              <p:cNvPr id="175" name="Google Shape;175;p9"/>
              <p:cNvSpPr/>
              <p:nvPr/>
            </p:nvSpPr>
            <p:spPr>
              <a:xfrm>
                <a:off x="113768" y="2325369"/>
                <a:ext cx="712796" cy="493001"/>
              </a:xfrm>
              <a:prstGeom prst="hexagon">
                <a:avLst>
                  <a:gd fmla="val 25000" name="adj"/>
                  <a:gd fmla="val 115470" name="vf"/>
                </a:avLst>
              </a:prstGeom>
              <a:gradFill>
                <a:gsLst>
                  <a:gs pos="0">
                    <a:srgbClr val="759336"/>
                  </a:gs>
                  <a:gs pos="80000">
                    <a:srgbClr val="99C247"/>
                  </a:gs>
                  <a:gs pos="100000">
                    <a:srgbClr val="9BC545"/>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9"/>
              <p:cNvSpPr txBox="1"/>
              <p:nvPr/>
            </p:nvSpPr>
            <p:spPr>
              <a:xfrm>
                <a:off x="-1117067" y="2377000"/>
                <a:ext cx="321310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0</a:t>
                </a:r>
                <a:endParaRPr sz="2000">
                  <a:solidFill>
                    <a:schemeClr val="dk1"/>
                  </a:solidFill>
                  <a:latin typeface="Calibri"/>
                  <a:ea typeface="Calibri"/>
                  <a:cs typeface="Calibri"/>
                  <a:sym typeface="Calibri"/>
                </a:endParaRPr>
              </a:p>
            </p:txBody>
          </p:sp>
        </p:grpSp>
        <p:grpSp>
          <p:nvGrpSpPr>
            <p:cNvPr id="177" name="Google Shape;177;p9"/>
            <p:cNvGrpSpPr/>
            <p:nvPr/>
          </p:nvGrpSpPr>
          <p:grpSpPr>
            <a:xfrm>
              <a:off x="288399" y="2968836"/>
              <a:ext cx="10282765" cy="493002"/>
              <a:chOff x="-1117067" y="3019635"/>
              <a:chExt cx="10282765" cy="493002"/>
            </a:xfrm>
          </p:grpSpPr>
          <p:sp>
            <p:nvSpPr>
              <p:cNvPr id="178" name="Google Shape;178;p9"/>
              <p:cNvSpPr/>
              <p:nvPr/>
            </p:nvSpPr>
            <p:spPr>
              <a:xfrm>
                <a:off x="955680" y="3019636"/>
                <a:ext cx="5224986" cy="493001"/>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9"/>
              <p:cNvSpPr txBox="1"/>
              <p:nvPr/>
            </p:nvSpPr>
            <p:spPr>
              <a:xfrm>
                <a:off x="1041931" y="3097725"/>
                <a:ext cx="812376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légèrement au-dessus </a:t>
                </a:r>
                <a:r>
                  <a:rPr lang="en-US" sz="1800">
                    <a:solidFill>
                      <a:schemeClr val="dk1"/>
                    </a:solidFill>
                    <a:latin typeface="Calibri"/>
                    <a:ea typeface="Calibri"/>
                    <a:cs typeface="Calibri"/>
                    <a:sym typeface="Calibri"/>
                  </a:rPr>
                  <a:t>de la</a:t>
                </a:r>
                <a:r>
                  <a:rPr b="1" lang="en-US" sz="1800">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performance minimale</a:t>
                </a:r>
                <a:endParaRPr sz="1800">
                  <a:solidFill>
                    <a:schemeClr val="dk1"/>
                  </a:solidFill>
                  <a:latin typeface="Calibri"/>
                  <a:ea typeface="Calibri"/>
                  <a:cs typeface="Calibri"/>
                  <a:sym typeface="Calibri"/>
                </a:endParaRPr>
              </a:p>
            </p:txBody>
          </p:sp>
          <p:sp>
            <p:nvSpPr>
              <p:cNvPr id="180" name="Google Shape;180;p9"/>
              <p:cNvSpPr/>
              <p:nvPr/>
            </p:nvSpPr>
            <p:spPr>
              <a:xfrm>
                <a:off x="113768" y="3019635"/>
                <a:ext cx="712796" cy="493001"/>
              </a:xfrm>
              <a:prstGeom prst="hexagon">
                <a:avLst>
                  <a:gd fmla="val 25000" name="adj"/>
                  <a:gd fmla="val 115470" name="vf"/>
                </a:avLst>
              </a:prstGeom>
              <a:gradFill>
                <a:gsLst>
                  <a:gs pos="0">
                    <a:srgbClr val="759336"/>
                  </a:gs>
                  <a:gs pos="80000">
                    <a:srgbClr val="99C247"/>
                  </a:gs>
                  <a:gs pos="100000">
                    <a:srgbClr val="9BC545"/>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 name="Google Shape;181;p9"/>
              <p:cNvSpPr txBox="1"/>
              <p:nvPr/>
            </p:nvSpPr>
            <p:spPr>
              <a:xfrm>
                <a:off x="-1117067" y="3061741"/>
                <a:ext cx="321310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1</a:t>
                </a:r>
                <a:endParaRPr sz="2000">
                  <a:solidFill>
                    <a:schemeClr val="dk1"/>
                  </a:solidFill>
                  <a:latin typeface="Calibri"/>
                  <a:ea typeface="Calibri"/>
                  <a:cs typeface="Calibri"/>
                  <a:sym typeface="Calibri"/>
                </a:endParaRPr>
              </a:p>
            </p:txBody>
          </p:sp>
        </p:grpSp>
        <p:grpSp>
          <p:nvGrpSpPr>
            <p:cNvPr id="182" name="Google Shape;182;p9"/>
            <p:cNvGrpSpPr/>
            <p:nvPr/>
          </p:nvGrpSpPr>
          <p:grpSpPr>
            <a:xfrm>
              <a:off x="288399" y="3629236"/>
              <a:ext cx="10170625" cy="493002"/>
              <a:chOff x="-1100134" y="3680035"/>
              <a:chExt cx="10170625" cy="493002"/>
            </a:xfrm>
          </p:grpSpPr>
          <p:sp>
            <p:nvSpPr>
              <p:cNvPr id="183" name="Google Shape;183;p9"/>
              <p:cNvSpPr/>
              <p:nvPr/>
            </p:nvSpPr>
            <p:spPr>
              <a:xfrm>
                <a:off x="955680" y="3680036"/>
                <a:ext cx="5224986" cy="493001"/>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9"/>
              <p:cNvSpPr txBox="1"/>
              <p:nvPr/>
            </p:nvSpPr>
            <p:spPr>
              <a:xfrm>
                <a:off x="946724" y="3740872"/>
                <a:ext cx="812376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substantiellement au-dessus </a:t>
                </a:r>
                <a:r>
                  <a:rPr lang="en-US" sz="1600">
                    <a:solidFill>
                      <a:schemeClr val="dk1"/>
                    </a:solidFill>
                    <a:latin typeface="Calibri"/>
                    <a:ea typeface="Calibri"/>
                    <a:cs typeface="Calibri"/>
                    <a:sym typeface="Calibri"/>
                  </a:rPr>
                  <a:t>de la</a:t>
                </a:r>
                <a:r>
                  <a:rPr b="1" lang="en-US" sz="1600">
                    <a:solidFill>
                      <a:schemeClr val="dk1"/>
                    </a:solidFill>
                    <a:latin typeface="Calibri"/>
                    <a:ea typeface="Calibri"/>
                    <a:cs typeface="Calibri"/>
                    <a:sym typeface="Calibri"/>
                  </a:rPr>
                  <a:t> </a:t>
                </a:r>
                <a:r>
                  <a:rPr lang="en-US" sz="1600">
                    <a:solidFill>
                      <a:schemeClr val="dk1"/>
                    </a:solidFill>
                    <a:latin typeface="Calibri"/>
                    <a:ea typeface="Calibri"/>
                    <a:cs typeface="Calibri"/>
                    <a:sym typeface="Calibri"/>
                  </a:rPr>
                  <a:t>performance minimale</a:t>
                </a:r>
                <a:endParaRPr sz="1600">
                  <a:solidFill>
                    <a:schemeClr val="dk1"/>
                  </a:solidFill>
                  <a:latin typeface="Calibri"/>
                  <a:ea typeface="Calibri"/>
                  <a:cs typeface="Calibri"/>
                  <a:sym typeface="Calibri"/>
                </a:endParaRPr>
              </a:p>
            </p:txBody>
          </p:sp>
          <p:sp>
            <p:nvSpPr>
              <p:cNvPr id="185" name="Google Shape;185;p9"/>
              <p:cNvSpPr/>
              <p:nvPr/>
            </p:nvSpPr>
            <p:spPr>
              <a:xfrm>
                <a:off x="130701" y="3680035"/>
                <a:ext cx="712796" cy="493001"/>
              </a:xfrm>
              <a:prstGeom prst="hexagon">
                <a:avLst>
                  <a:gd fmla="val 25000" name="adj"/>
                  <a:gd fmla="val 115470" name="vf"/>
                </a:avLst>
              </a:prstGeom>
              <a:gradFill>
                <a:gsLst>
                  <a:gs pos="0">
                    <a:srgbClr val="759336"/>
                  </a:gs>
                  <a:gs pos="80000">
                    <a:srgbClr val="99C247"/>
                  </a:gs>
                  <a:gs pos="100000">
                    <a:srgbClr val="9BC545"/>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 name="Google Shape;186;p9"/>
              <p:cNvSpPr txBox="1"/>
              <p:nvPr/>
            </p:nvSpPr>
            <p:spPr>
              <a:xfrm>
                <a:off x="-1100134" y="3722141"/>
                <a:ext cx="321310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2</a:t>
                </a:r>
                <a:endParaRPr/>
              </a:p>
            </p:txBody>
          </p:sp>
        </p:grpSp>
        <p:grpSp>
          <p:nvGrpSpPr>
            <p:cNvPr id="187" name="Google Shape;187;p9"/>
            <p:cNvGrpSpPr/>
            <p:nvPr/>
          </p:nvGrpSpPr>
          <p:grpSpPr>
            <a:xfrm>
              <a:off x="288399" y="4289636"/>
              <a:ext cx="10299695" cy="493002"/>
              <a:chOff x="-1100134" y="4340435"/>
              <a:chExt cx="10299695" cy="493002"/>
            </a:xfrm>
          </p:grpSpPr>
          <p:sp>
            <p:nvSpPr>
              <p:cNvPr id="188" name="Google Shape;188;p9"/>
              <p:cNvSpPr/>
              <p:nvPr/>
            </p:nvSpPr>
            <p:spPr>
              <a:xfrm>
                <a:off x="955680" y="4340436"/>
                <a:ext cx="5224986" cy="493001"/>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89" name="Google Shape;189;p9"/>
              <p:cNvSpPr txBox="1"/>
              <p:nvPr/>
            </p:nvSpPr>
            <p:spPr>
              <a:xfrm>
                <a:off x="1075794" y="4418524"/>
                <a:ext cx="812376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meilleure pratique</a:t>
                </a:r>
                <a:endParaRPr b="1" sz="1800">
                  <a:solidFill>
                    <a:schemeClr val="dk1"/>
                  </a:solidFill>
                  <a:latin typeface="Calibri"/>
                  <a:ea typeface="Calibri"/>
                  <a:cs typeface="Calibri"/>
                  <a:sym typeface="Calibri"/>
                </a:endParaRPr>
              </a:p>
            </p:txBody>
          </p:sp>
          <p:sp>
            <p:nvSpPr>
              <p:cNvPr id="190" name="Google Shape;190;p9"/>
              <p:cNvSpPr/>
              <p:nvPr/>
            </p:nvSpPr>
            <p:spPr>
              <a:xfrm>
                <a:off x="130701" y="4340435"/>
                <a:ext cx="712796" cy="493001"/>
              </a:xfrm>
              <a:prstGeom prst="hexagon">
                <a:avLst>
                  <a:gd fmla="val 25000" name="adj"/>
                  <a:gd fmla="val 115470" name="vf"/>
                </a:avLst>
              </a:prstGeom>
              <a:gradFill>
                <a:gsLst>
                  <a:gs pos="0">
                    <a:srgbClr val="759336"/>
                  </a:gs>
                  <a:gs pos="80000">
                    <a:srgbClr val="99C247"/>
                  </a:gs>
                  <a:gs pos="100000">
                    <a:srgbClr val="9BC545"/>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 name="Google Shape;191;p9"/>
              <p:cNvSpPr txBox="1"/>
              <p:nvPr/>
            </p:nvSpPr>
            <p:spPr>
              <a:xfrm>
                <a:off x="-1100134" y="4382541"/>
                <a:ext cx="321310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3</a:t>
                </a:r>
                <a:endParaRPr/>
              </a:p>
            </p:txBody>
          </p:sp>
        </p:grpSp>
        <p:grpSp>
          <p:nvGrpSpPr>
            <p:cNvPr id="192" name="Google Shape;192;p9"/>
            <p:cNvGrpSpPr/>
            <p:nvPr/>
          </p:nvGrpSpPr>
          <p:grpSpPr>
            <a:xfrm>
              <a:off x="288399" y="4950036"/>
              <a:ext cx="10333566" cy="676708"/>
              <a:chOff x="-1100134" y="5000835"/>
              <a:chExt cx="10333566" cy="676708"/>
            </a:xfrm>
          </p:grpSpPr>
          <p:sp>
            <p:nvSpPr>
              <p:cNvPr id="193" name="Google Shape;193;p9"/>
              <p:cNvSpPr/>
              <p:nvPr/>
            </p:nvSpPr>
            <p:spPr>
              <a:xfrm>
                <a:off x="972613" y="5000836"/>
                <a:ext cx="5224986" cy="493001"/>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94" name="Google Shape;194;p9"/>
              <p:cNvSpPr txBox="1"/>
              <p:nvPr/>
            </p:nvSpPr>
            <p:spPr>
              <a:xfrm>
                <a:off x="1109665" y="5061990"/>
                <a:ext cx="8123767" cy="61555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évolution</a:t>
                </a:r>
                <a:r>
                  <a:rPr lang="en-US" sz="1800">
                    <a:solidFill>
                      <a:schemeClr val="dk1"/>
                    </a:solidFill>
                    <a:latin typeface="Calibri"/>
                    <a:ea typeface="Calibri"/>
                    <a:cs typeface="Calibri"/>
                    <a:sym typeface="Calibri"/>
                  </a:rPr>
                  <a:t> vers une excellente performance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600">
                  <a:solidFill>
                    <a:schemeClr val="dk1"/>
                  </a:solidFill>
                  <a:latin typeface="Calibri"/>
                  <a:ea typeface="Calibri"/>
                  <a:cs typeface="Calibri"/>
                  <a:sym typeface="Calibri"/>
                </a:endParaRPr>
              </a:p>
            </p:txBody>
          </p:sp>
          <p:sp>
            <p:nvSpPr>
              <p:cNvPr id="195" name="Google Shape;195;p9"/>
              <p:cNvSpPr/>
              <p:nvPr/>
            </p:nvSpPr>
            <p:spPr>
              <a:xfrm>
                <a:off x="130701" y="5000835"/>
                <a:ext cx="712796" cy="493001"/>
              </a:xfrm>
              <a:prstGeom prst="hexagon">
                <a:avLst>
                  <a:gd fmla="val 25000" name="adj"/>
                  <a:gd fmla="val 115470" name="vf"/>
                </a:avLst>
              </a:prstGeom>
              <a:gradFill>
                <a:gsLst>
                  <a:gs pos="0">
                    <a:srgbClr val="759336"/>
                  </a:gs>
                  <a:gs pos="80000">
                    <a:srgbClr val="99C247"/>
                  </a:gs>
                  <a:gs pos="100000">
                    <a:srgbClr val="9BC545"/>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9"/>
              <p:cNvSpPr txBox="1"/>
              <p:nvPr/>
            </p:nvSpPr>
            <p:spPr>
              <a:xfrm>
                <a:off x="-1100134" y="5042941"/>
                <a:ext cx="321310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4</a:t>
                </a:r>
                <a:endParaRPr/>
              </a:p>
            </p:txBody>
          </p:sp>
        </p:grpSp>
        <p:grpSp>
          <p:nvGrpSpPr>
            <p:cNvPr id="197" name="Google Shape;197;p9"/>
            <p:cNvGrpSpPr/>
            <p:nvPr/>
          </p:nvGrpSpPr>
          <p:grpSpPr>
            <a:xfrm>
              <a:off x="288399" y="5576571"/>
              <a:ext cx="10350497" cy="509933"/>
              <a:chOff x="-1100134" y="5627370"/>
              <a:chExt cx="10350497" cy="509933"/>
            </a:xfrm>
          </p:grpSpPr>
          <p:sp>
            <p:nvSpPr>
              <p:cNvPr id="198" name="Google Shape;198;p9"/>
              <p:cNvSpPr/>
              <p:nvPr/>
            </p:nvSpPr>
            <p:spPr>
              <a:xfrm>
                <a:off x="989547" y="5627370"/>
                <a:ext cx="5224986" cy="493001"/>
              </a:xfrm>
              <a:prstGeom prst="hexagon">
                <a:avLst>
                  <a:gd fmla="val 25000" name="adj"/>
                  <a:gd fmla="val 115470" name="vf"/>
                </a:avLst>
              </a:prstGeom>
              <a:solidFill>
                <a:schemeClr val="lt1"/>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9"/>
              <p:cNvSpPr txBox="1"/>
              <p:nvPr/>
            </p:nvSpPr>
            <p:spPr>
              <a:xfrm>
                <a:off x="1126596" y="5705455"/>
                <a:ext cx="812376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excellente </a:t>
                </a:r>
                <a:r>
                  <a:rPr lang="en-US" sz="1800">
                    <a:solidFill>
                      <a:schemeClr val="dk1"/>
                    </a:solidFill>
                    <a:latin typeface="Calibri"/>
                    <a:ea typeface="Calibri"/>
                    <a:cs typeface="Calibri"/>
                    <a:sym typeface="Calibri"/>
                  </a:rPr>
                  <a:t>performance</a:t>
                </a:r>
                <a:endParaRPr sz="1800">
                  <a:solidFill>
                    <a:schemeClr val="dk1"/>
                  </a:solidFill>
                  <a:latin typeface="Calibri"/>
                  <a:ea typeface="Calibri"/>
                  <a:cs typeface="Calibri"/>
                  <a:sym typeface="Calibri"/>
                </a:endParaRPr>
              </a:p>
            </p:txBody>
          </p:sp>
          <p:sp>
            <p:nvSpPr>
              <p:cNvPr id="200" name="Google Shape;200;p9"/>
              <p:cNvSpPr/>
              <p:nvPr/>
            </p:nvSpPr>
            <p:spPr>
              <a:xfrm>
                <a:off x="130701" y="5644302"/>
                <a:ext cx="712796" cy="493001"/>
              </a:xfrm>
              <a:prstGeom prst="hexagon">
                <a:avLst>
                  <a:gd fmla="val 25000" name="adj"/>
                  <a:gd fmla="val 115470" name="vf"/>
                </a:avLst>
              </a:prstGeom>
              <a:gradFill>
                <a:gsLst>
                  <a:gs pos="0">
                    <a:srgbClr val="759336"/>
                  </a:gs>
                  <a:gs pos="80000">
                    <a:srgbClr val="99C247"/>
                  </a:gs>
                  <a:gs pos="100000">
                    <a:srgbClr val="9BC545"/>
                  </a:gs>
                </a:gsLst>
                <a:lin ang="16200000" scaled="0"/>
              </a:gra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9"/>
              <p:cNvSpPr txBox="1"/>
              <p:nvPr/>
            </p:nvSpPr>
            <p:spPr>
              <a:xfrm>
                <a:off x="-1100134" y="5695933"/>
                <a:ext cx="321310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Calibri"/>
                    <a:ea typeface="Calibri"/>
                    <a:cs typeface="Calibri"/>
                    <a:sym typeface="Calibri"/>
                  </a:rPr>
                  <a:t>5</a:t>
                </a:r>
                <a:endParaRPr/>
              </a:p>
            </p:txBody>
          </p:sp>
        </p:grpSp>
      </p:grpSp>
      <p:sp>
        <p:nvSpPr>
          <p:cNvPr id="202" name="Google Shape;202;p9"/>
          <p:cNvSpPr txBox="1"/>
          <p:nvPr/>
        </p:nvSpPr>
        <p:spPr>
          <a:xfrm>
            <a:off x="2222499" y="616147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MODULE DE FORMATION 4</a:t>
            </a:r>
            <a:endParaRPr sz="1000">
              <a:solidFill>
                <a:schemeClr val="dk1"/>
              </a:solidFill>
              <a:latin typeface="Arial"/>
              <a:ea typeface="Arial"/>
              <a:cs typeface="Arial"/>
              <a:sym typeface="Arial"/>
            </a:endParaRPr>
          </a:p>
        </p:txBody>
      </p:sp>
      <p:sp>
        <p:nvSpPr>
          <p:cNvPr id="203" name="Google Shape;203;p9"/>
          <p:cNvSpPr txBox="1"/>
          <p:nvPr/>
        </p:nvSpPr>
        <p:spPr>
          <a:xfrm>
            <a:off x="2203449" y="6332929"/>
            <a:ext cx="510222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1000">
                <a:solidFill>
                  <a:schemeClr val="dk1"/>
                </a:solidFill>
                <a:latin typeface="Arial"/>
                <a:ea typeface="Arial"/>
                <a:cs typeface="Arial"/>
                <a:sym typeface="Arial"/>
              </a:rPr>
              <a:t>L’EVALUATION DES CRITERES DE SNTOOL – ECHELLE DU QUARTIER</a:t>
            </a:r>
            <a:endParaRPr sz="100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32AC5ED-CA80-4C69-A220-FAD4F88C10D1}"/>
</file>

<file path=customXml/itemProps2.xml><?xml version="1.0" encoding="utf-8"?>
<ds:datastoreItem xmlns:ds="http://schemas.openxmlformats.org/officeDocument/2006/customXml" ds:itemID="{A777AC63-3FAF-438E-9F72-3851D37B3181}"/>
</file>

<file path=customXml/itemProps3.xml><?xml version="1.0" encoding="utf-8"?>
<ds:datastoreItem xmlns:ds="http://schemas.openxmlformats.org/officeDocument/2006/customXml" ds:itemID="{1AC34396-43CB-4A1B-B6FF-43634A3B3A0F}"/>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